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9" r:id="rId4"/>
    <p:sldId id="258" r:id="rId5"/>
    <p:sldId id="260" r:id="rId6"/>
    <p:sldId id="261" r:id="rId7"/>
    <p:sldId id="274" r:id="rId8"/>
    <p:sldId id="269" r:id="rId9"/>
    <p:sldId id="264" r:id="rId10"/>
    <p:sldId id="273" r:id="rId11"/>
    <p:sldId id="265" r:id="rId12"/>
    <p:sldId id="263" r:id="rId13"/>
    <p:sldId id="266" r:id="rId14"/>
    <p:sldId id="267" r:id="rId15"/>
    <p:sldId id="275"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1166"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C327B3-495E-4787-9E9E-CE68E93D2210}"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FF1103-8100-4E05-9BF5-39E1DD786679}" type="slidenum">
              <a:rPr lang="en-US" smtClean="0"/>
              <a:t>‹#›</a:t>
            </a:fld>
            <a:endParaRPr lang="en-US"/>
          </a:p>
        </p:txBody>
      </p:sp>
    </p:spTree>
    <p:extLst>
      <p:ext uri="{BB962C8B-B14F-4D97-AF65-F5344CB8AC3E}">
        <p14:creationId xmlns:p14="http://schemas.microsoft.com/office/powerpoint/2010/main" val="2254836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F1103-8100-4E05-9BF5-39E1DD786679}" type="slidenum">
              <a:rPr lang="en-US" smtClean="0"/>
              <a:t>5</a:t>
            </a:fld>
            <a:endParaRPr lang="en-US"/>
          </a:p>
        </p:txBody>
      </p:sp>
    </p:spTree>
    <p:extLst>
      <p:ext uri="{BB962C8B-B14F-4D97-AF65-F5344CB8AC3E}">
        <p14:creationId xmlns:p14="http://schemas.microsoft.com/office/powerpoint/2010/main" val="3674158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F1103-8100-4E05-9BF5-39E1DD786679}" type="slidenum">
              <a:rPr lang="en-US" smtClean="0"/>
              <a:t>7</a:t>
            </a:fld>
            <a:endParaRPr lang="en-US"/>
          </a:p>
        </p:txBody>
      </p:sp>
    </p:spTree>
    <p:extLst>
      <p:ext uri="{BB962C8B-B14F-4D97-AF65-F5344CB8AC3E}">
        <p14:creationId xmlns:p14="http://schemas.microsoft.com/office/powerpoint/2010/main" val="477508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BC55-5864-427B-84CF-6441AA82BD0B}"/>
              </a:ext>
            </a:extLst>
          </p:cNvPr>
          <p:cNvSpPr>
            <a:spLocks noGrp="1"/>
          </p:cNvSpPr>
          <p:nvPr>
            <p:ph type="ctrTitle"/>
          </p:nvPr>
        </p:nvSpPr>
        <p:spPr>
          <a:xfrm>
            <a:off x="966745" y="1205037"/>
            <a:ext cx="7744993" cy="2541336"/>
          </a:xfrm>
        </p:spPr>
        <p:txBody>
          <a:bodyPr anchor="b">
            <a:normAutofit/>
          </a:bodyPr>
          <a:lstStyle>
            <a:lvl1pPr algn="l">
              <a:defRPr sz="4400"/>
            </a:lvl1pPr>
          </a:lstStyle>
          <a:p>
            <a:r>
              <a:rPr lang="en-US" dirty="0"/>
              <a:t>Click to edit Master title style</a:t>
            </a:r>
          </a:p>
        </p:txBody>
      </p:sp>
      <p:sp>
        <p:nvSpPr>
          <p:cNvPr id="3" name="Subtitle 2">
            <a:extLst>
              <a:ext uri="{FF2B5EF4-FFF2-40B4-BE49-F238E27FC236}">
                <a16:creationId xmlns:a16="http://schemas.microsoft.com/office/drawing/2014/main" id="{FEB52BDB-18E0-4991-A6F2-7AD5420153F2}"/>
              </a:ext>
            </a:extLst>
          </p:cNvPr>
          <p:cNvSpPr>
            <a:spLocks noGrp="1"/>
          </p:cNvSpPr>
          <p:nvPr>
            <p:ph type="subTitle" idx="1"/>
          </p:nvPr>
        </p:nvSpPr>
        <p:spPr>
          <a:xfrm>
            <a:off x="966745" y="3949332"/>
            <a:ext cx="7744993" cy="2006735"/>
          </a:xfrm>
        </p:spPr>
        <p:txBody>
          <a:bodyPr>
            <a:normAutofit/>
          </a:bodyPr>
          <a:lstStyle>
            <a:lvl1pPr marL="0" indent="0" algn="l">
              <a:buNone/>
              <a:defRPr sz="20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F0ABC6-907E-47DE-8E40-61F2DD1B408B}"/>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5" name="Footer Placeholder 4">
            <a:extLst>
              <a:ext uri="{FF2B5EF4-FFF2-40B4-BE49-F238E27FC236}">
                <a16:creationId xmlns:a16="http://schemas.microsoft.com/office/drawing/2014/main" id="{158AB158-6097-43A1-90B6-406F93670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E077-FF20-4DD9-92B5-EE1C4D615C6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86750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071ABCB-C306-49F0-8D5D-0B890583C1CE}"/>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id="{24A67F94-2250-4B3A-8424-1BC0A0BCB3FF}"/>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FB942D8-95BE-4CFD-BFCC-26209EC192CE}"/>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9DF6499A-D398-4CBC-AA22-4277539430FC}"/>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0D91493C-6480-4A3F-8836-1727CBA3C849}"/>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546BFEE-D3D9-4B18-BA88-49F7C7D266E7}"/>
              </a:ext>
            </a:extLst>
          </p:cNvPr>
          <p:cNvSpPr>
            <a:spLocks noGrp="1"/>
          </p:cNvSpPr>
          <p:nvPr>
            <p:ph type="title"/>
          </p:nvPr>
        </p:nvSpPr>
        <p:spPr>
          <a:xfrm>
            <a:off x="2148186" y="959587"/>
            <a:ext cx="9076329" cy="1064277"/>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EA5BD3-1A63-4F94-ADFA-5CA2A414DE16}"/>
              </a:ext>
            </a:extLst>
          </p:cNvPr>
          <p:cNvSpPr>
            <a:spLocks noGrp="1"/>
          </p:cNvSpPr>
          <p:nvPr>
            <p:ph type="body" orient="vert" idx="1"/>
          </p:nvPr>
        </p:nvSpPr>
        <p:spPr>
          <a:xfrm>
            <a:off x="2148186" y="2248257"/>
            <a:ext cx="9076329" cy="365015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421888E-6FA1-446E-A77C-7D26923F6BAA}"/>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5" name="Footer Placeholder 4">
            <a:extLst>
              <a:ext uri="{FF2B5EF4-FFF2-40B4-BE49-F238E27FC236}">
                <a16:creationId xmlns:a16="http://schemas.microsoft.com/office/drawing/2014/main" id="{5A33313F-58CA-4397-A3B4-71B068D1E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CC6AB3-89E2-4B6A-A5F3-3FB781C1AA8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580408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7BC2869-B8E0-44C7-801E-BA0C2C1B5E82}"/>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id="{BA7CEB8F-94FA-4A87-AA80-066173AA5C5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74F9817E-A26F-4D7B-82A1-FA647EE4C86F}"/>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0E734839-B51C-4112-A4D8-DDFCB7F84A6F}"/>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51DFF651-C17F-4B2C-A962-32FA4958BCFA}"/>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DE9B263D-CDF8-431B-A5D1-9687649138B5}"/>
              </a:ext>
            </a:extLst>
          </p:cNvPr>
          <p:cNvSpPr>
            <a:spLocks noGrp="1"/>
          </p:cNvSpPr>
          <p:nvPr>
            <p:ph type="title" orient="vert"/>
          </p:nvPr>
        </p:nvSpPr>
        <p:spPr>
          <a:xfrm>
            <a:off x="9131030" y="866253"/>
            <a:ext cx="2222769" cy="5310710"/>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7FB6B9BE-E660-4F3A-ABA1-86667DC133EB}"/>
              </a:ext>
            </a:extLst>
          </p:cNvPr>
          <p:cNvSpPr>
            <a:spLocks noGrp="1"/>
          </p:cNvSpPr>
          <p:nvPr>
            <p:ph type="body" orient="vert" idx="1"/>
          </p:nvPr>
        </p:nvSpPr>
        <p:spPr>
          <a:xfrm>
            <a:off x="838200" y="866253"/>
            <a:ext cx="8164286" cy="531071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A082700-F509-4302-AE0E-6CC56401A40F}"/>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5" name="Footer Placeholder 4">
            <a:extLst>
              <a:ext uri="{FF2B5EF4-FFF2-40B4-BE49-F238E27FC236}">
                <a16:creationId xmlns:a16="http://schemas.microsoft.com/office/drawing/2014/main" id="{0303BD63-5B0C-4FB3-8434-8EA1A84F2D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3E9EB-019B-4F03-8147-D6CBA6B1E67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503365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31C13-CF9D-4E82-A5B4-91008DCD25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C06FD2-89E8-4415-ADF7-22F4A4C259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0CBBFF-8889-497F-B4CA-A031E8DD3B95}"/>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5" name="Footer Placeholder 4">
            <a:extLst>
              <a:ext uri="{FF2B5EF4-FFF2-40B4-BE49-F238E27FC236}">
                <a16:creationId xmlns:a16="http://schemas.microsoft.com/office/drawing/2014/main" id="{FDE78DAF-985B-4BB4-ADA9-02EA979F1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10DBC-42B5-46AB-B36A-B39128E69CBF}"/>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985941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1B6E7-01C8-4375-B7C7-596CD11993F3}"/>
              </a:ext>
            </a:extLst>
          </p:cNvPr>
          <p:cNvSpPr>
            <a:spLocks noGrp="1"/>
          </p:cNvSpPr>
          <p:nvPr>
            <p:ph type="title"/>
          </p:nvPr>
        </p:nvSpPr>
        <p:spPr>
          <a:xfrm>
            <a:off x="831850" y="1883229"/>
            <a:ext cx="8214179" cy="3303133"/>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9C441675-8F3E-47CC-9573-D853C506D557}"/>
              </a:ext>
            </a:extLst>
          </p:cNvPr>
          <p:cNvSpPr>
            <a:spLocks noGrp="1"/>
          </p:cNvSpPr>
          <p:nvPr>
            <p:ph type="body" idx="1"/>
          </p:nvPr>
        </p:nvSpPr>
        <p:spPr>
          <a:xfrm>
            <a:off x="831850" y="5295900"/>
            <a:ext cx="8214179" cy="793750"/>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5419F49-690E-49EC-BD41-75A18C9E37FC}"/>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5" name="Footer Placeholder 4">
            <a:extLst>
              <a:ext uri="{FF2B5EF4-FFF2-40B4-BE49-F238E27FC236}">
                <a16:creationId xmlns:a16="http://schemas.microsoft.com/office/drawing/2014/main" id="{9BBC9E70-1401-468E-97DE-4255CA2221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BE14C-9127-4582-A006-2AEA93AF76BE}"/>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329240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34DF9-FA60-4E7B-BDE8-C0F9AFE636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7F1133-890E-4E96-AEDD-0F921E26F51D}"/>
              </a:ext>
            </a:extLst>
          </p:cNvPr>
          <p:cNvSpPr>
            <a:spLocks noGrp="1"/>
          </p:cNvSpPr>
          <p:nvPr>
            <p:ph sz="half" idx="1"/>
          </p:nvPr>
        </p:nvSpPr>
        <p:spPr>
          <a:xfrm>
            <a:off x="966745" y="2250798"/>
            <a:ext cx="4445899" cy="37526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14763B4-4987-4303-9640-54B67DD75E46}"/>
              </a:ext>
            </a:extLst>
          </p:cNvPr>
          <p:cNvSpPr>
            <a:spLocks noGrp="1"/>
          </p:cNvSpPr>
          <p:nvPr>
            <p:ph sz="half" idx="2"/>
          </p:nvPr>
        </p:nvSpPr>
        <p:spPr>
          <a:xfrm>
            <a:off x="5597174" y="2250798"/>
            <a:ext cx="4445899" cy="37526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C94AAD8-D444-410E-98EC-47076908FA37}"/>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6" name="Footer Placeholder 5">
            <a:extLst>
              <a:ext uri="{FF2B5EF4-FFF2-40B4-BE49-F238E27FC236}">
                <a16:creationId xmlns:a16="http://schemas.microsoft.com/office/drawing/2014/main" id="{E072F01E-6867-4604-8B58-F65BCC820A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43D87-0EC8-43C7-9D1B-46DB5212931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635628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05AE-70FD-4CEE-BDFB-D5C0A3D3595C}"/>
              </a:ext>
            </a:extLst>
          </p:cNvPr>
          <p:cNvSpPr>
            <a:spLocks noGrp="1"/>
          </p:cNvSpPr>
          <p:nvPr>
            <p:ph type="title"/>
          </p:nvPr>
        </p:nvSpPr>
        <p:spPr>
          <a:xfrm>
            <a:off x="966745" y="960120"/>
            <a:ext cx="9196928" cy="1060704"/>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EF9091E2-4532-4D16-827E-4DB0688FD829}"/>
              </a:ext>
            </a:extLst>
          </p:cNvPr>
          <p:cNvSpPr>
            <a:spLocks noGrp="1"/>
          </p:cNvSpPr>
          <p:nvPr>
            <p:ph type="body" idx="1"/>
          </p:nvPr>
        </p:nvSpPr>
        <p:spPr>
          <a:xfrm>
            <a:off x="967153" y="2062842"/>
            <a:ext cx="4445899"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52B53BE-9EDA-4D07-A042-0D101FAB9A87}"/>
              </a:ext>
            </a:extLst>
          </p:cNvPr>
          <p:cNvSpPr>
            <a:spLocks noGrp="1"/>
          </p:cNvSpPr>
          <p:nvPr>
            <p:ph sz="half" idx="2"/>
          </p:nvPr>
        </p:nvSpPr>
        <p:spPr>
          <a:xfrm>
            <a:off x="966745" y="2882837"/>
            <a:ext cx="4446642" cy="33437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1DFDFC1-7510-4F8E-A831-ABA33D977ACA}"/>
              </a:ext>
            </a:extLst>
          </p:cNvPr>
          <p:cNvSpPr>
            <a:spLocks noGrp="1"/>
          </p:cNvSpPr>
          <p:nvPr>
            <p:ph type="body" sz="quarter" idx="3"/>
          </p:nvPr>
        </p:nvSpPr>
        <p:spPr>
          <a:xfrm>
            <a:off x="5725280" y="2062842"/>
            <a:ext cx="4467794"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2A42F0-9A48-4946-8BA8-394CBF01A056}"/>
              </a:ext>
            </a:extLst>
          </p:cNvPr>
          <p:cNvSpPr>
            <a:spLocks noGrp="1"/>
          </p:cNvSpPr>
          <p:nvPr>
            <p:ph sz="quarter" idx="4"/>
          </p:nvPr>
        </p:nvSpPr>
        <p:spPr>
          <a:xfrm>
            <a:off x="5724868" y="2882837"/>
            <a:ext cx="4468541" cy="33437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00FC563-D319-494F-AA63-0BDF1D25E5D4}"/>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8" name="Footer Placeholder 7">
            <a:extLst>
              <a:ext uri="{FF2B5EF4-FFF2-40B4-BE49-F238E27FC236}">
                <a16:creationId xmlns:a16="http://schemas.microsoft.com/office/drawing/2014/main" id="{DD42F4FE-433A-42F6-8A73-AD843352BF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575352-FC7F-4BA8-940F-2F920C2801B7}"/>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2605608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B3FB5-4B13-4412-9F42-62450D6AA1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C87ECA-0E5D-4DD2-B664-DF351875FE29}"/>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4" name="Footer Placeholder 3">
            <a:extLst>
              <a:ext uri="{FF2B5EF4-FFF2-40B4-BE49-F238E27FC236}">
                <a16:creationId xmlns:a16="http://schemas.microsoft.com/office/drawing/2014/main" id="{D4E2406B-A925-466A-AF79-D0A4E0EA41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61B050-D381-4E1A-88DD-361F0EE9DD96}"/>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106806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8BF592-6A15-4999-ACFA-A535A113B25D}"/>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3" name="Footer Placeholder 2">
            <a:extLst>
              <a:ext uri="{FF2B5EF4-FFF2-40B4-BE49-F238E27FC236}">
                <a16:creationId xmlns:a16="http://schemas.microsoft.com/office/drawing/2014/main" id="{7819EFC1-AD45-4610-8FC6-2058F55E47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3DF506-CFF9-4BD2-8D76-3377927798E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76685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77674-EAFF-4CAE-A685-8AEA617D0655}"/>
              </a:ext>
            </a:extLst>
          </p:cNvPr>
          <p:cNvSpPr>
            <a:spLocks noGrp="1"/>
          </p:cNvSpPr>
          <p:nvPr>
            <p:ph type="title"/>
          </p:nvPr>
        </p:nvSpPr>
        <p:spPr>
          <a:xfrm>
            <a:off x="839788" y="1094014"/>
            <a:ext cx="3932237" cy="1436914"/>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5DB3A185-E15D-46FD-A4FB-709A8B5D0BE3}"/>
              </a:ext>
            </a:extLst>
          </p:cNvPr>
          <p:cNvSpPr>
            <a:spLocks noGrp="1"/>
          </p:cNvSpPr>
          <p:nvPr>
            <p:ph idx="1"/>
          </p:nvPr>
        </p:nvSpPr>
        <p:spPr>
          <a:xfrm>
            <a:off x="5183188" y="1094014"/>
            <a:ext cx="6172200" cy="47670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14086F7-5F48-40D6-B4E3-1347EA21B0A8}"/>
              </a:ext>
            </a:extLst>
          </p:cNvPr>
          <p:cNvSpPr>
            <a:spLocks noGrp="1"/>
          </p:cNvSpPr>
          <p:nvPr>
            <p:ph type="body" sz="half" idx="2"/>
          </p:nvPr>
        </p:nvSpPr>
        <p:spPr>
          <a:xfrm>
            <a:off x="839788" y="2618012"/>
            <a:ext cx="3932237" cy="32509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EF4FC41-0A32-438D-9A47-F932AB492CBA}"/>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6" name="Footer Placeholder 5">
            <a:extLst>
              <a:ext uri="{FF2B5EF4-FFF2-40B4-BE49-F238E27FC236}">
                <a16:creationId xmlns:a16="http://schemas.microsoft.com/office/drawing/2014/main" id="{02F0F85D-CB6B-48E8-B56F-81472CE94F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6E120E-E239-4B93-AC67-210D23BD227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699533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1F02C-5A08-45D4-AFE1-8EF0E6DECE4B}"/>
              </a:ext>
            </a:extLst>
          </p:cNvPr>
          <p:cNvSpPr>
            <a:spLocks noGrp="1"/>
          </p:cNvSpPr>
          <p:nvPr>
            <p:ph type="title"/>
          </p:nvPr>
        </p:nvSpPr>
        <p:spPr>
          <a:xfrm>
            <a:off x="839788" y="1065120"/>
            <a:ext cx="3932237" cy="1465806"/>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A22EF863-20E6-4CF9-A179-0A2A52E5F3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ECFB1A-5B7E-45DA-9713-0CD8E3121F4B}"/>
              </a:ext>
            </a:extLst>
          </p:cNvPr>
          <p:cNvSpPr>
            <a:spLocks noGrp="1"/>
          </p:cNvSpPr>
          <p:nvPr>
            <p:ph type="body" sz="half" idx="2"/>
          </p:nvPr>
        </p:nvSpPr>
        <p:spPr>
          <a:xfrm>
            <a:off x="839788" y="2618014"/>
            <a:ext cx="3932237" cy="32509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EFD67F-901E-4423-A48F-41F00ECA520B}"/>
              </a:ext>
            </a:extLst>
          </p:cNvPr>
          <p:cNvSpPr>
            <a:spLocks noGrp="1"/>
          </p:cNvSpPr>
          <p:nvPr>
            <p:ph type="dt" sz="half" idx="10"/>
          </p:nvPr>
        </p:nvSpPr>
        <p:spPr/>
        <p:txBody>
          <a:bodyPr/>
          <a:lstStyle/>
          <a:p>
            <a:fld id="{11008460-8B2F-4AAA-A4E2-10730069204C}" type="datetimeFigureOut">
              <a:rPr lang="en-US" smtClean="0"/>
              <a:t>8/6/2026</a:t>
            </a:fld>
            <a:endParaRPr lang="en-US"/>
          </a:p>
        </p:txBody>
      </p:sp>
      <p:sp>
        <p:nvSpPr>
          <p:cNvPr id="6" name="Footer Placeholder 5">
            <a:extLst>
              <a:ext uri="{FF2B5EF4-FFF2-40B4-BE49-F238E27FC236}">
                <a16:creationId xmlns:a16="http://schemas.microsoft.com/office/drawing/2014/main" id="{97B04982-0749-4F34-A4DB-DDC12BD4BE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B38447-AEAF-40D9-B3D3-94404C144AE9}"/>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69814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06359A-F1E3-49EE-BBC2-40888C4A3628}"/>
              </a:ext>
            </a:extLst>
          </p:cNvPr>
          <p:cNvGrpSpPr/>
          <p:nvPr/>
        </p:nvGrpSpPr>
        <p:grpSpPr>
          <a:xfrm>
            <a:off x="9265700" y="2026"/>
            <a:ext cx="2926300" cy="5030922"/>
            <a:chOff x="9265700" y="2026"/>
            <a:chExt cx="2926300" cy="5030922"/>
          </a:xfrm>
        </p:grpSpPr>
        <p:sp>
          <p:nvSpPr>
            <p:cNvPr id="8" name="Freeform: Shape 7">
              <a:extLst>
                <a:ext uri="{FF2B5EF4-FFF2-40B4-BE49-F238E27FC236}">
                  <a16:creationId xmlns:a16="http://schemas.microsoft.com/office/drawing/2014/main" id="{CED90C42-6A0F-48E8-BF96-7D3E2A395EC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DA0863A-55F7-4EB0-9451-F3EE4D65DBDB}"/>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5FE7CFE2-40F6-44B2-8AAD-0C384EEFCF7E}"/>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9F0D6A17-AA80-4608-8660-8D1587A17704}"/>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Placeholder 1">
            <a:extLst>
              <a:ext uri="{FF2B5EF4-FFF2-40B4-BE49-F238E27FC236}">
                <a16:creationId xmlns:a16="http://schemas.microsoft.com/office/drawing/2014/main" id="{7E11B74D-DF90-4993-88AE-4D05C91F2A96}"/>
              </a:ext>
            </a:extLst>
          </p:cNvPr>
          <p:cNvSpPr>
            <a:spLocks noGrp="1"/>
          </p:cNvSpPr>
          <p:nvPr>
            <p:ph type="title"/>
          </p:nvPr>
        </p:nvSpPr>
        <p:spPr>
          <a:xfrm>
            <a:off x="966744" y="959587"/>
            <a:ext cx="9076329" cy="106427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79B3DE9-A495-4E75-819D-E0B2E5505072}"/>
              </a:ext>
            </a:extLst>
          </p:cNvPr>
          <p:cNvSpPr>
            <a:spLocks noGrp="1"/>
          </p:cNvSpPr>
          <p:nvPr>
            <p:ph type="body" idx="1"/>
          </p:nvPr>
        </p:nvSpPr>
        <p:spPr>
          <a:xfrm>
            <a:off x="966744" y="2248257"/>
            <a:ext cx="9076329" cy="36501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02430AC-DB07-423B-A52A-0065639AFE68}"/>
              </a:ext>
            </a:extLst>
          </p:cNvPr>
          <p:cNvSpPr>
            <a:spLocks noGrp="1"/>
          </p:cNvSpPr>
          <p:nvPr>
            <p:ph type="dt" sz="half" idx="2"/>
          </p:nvPr>
        </p:nvSpPr>
        <p:spPr>
          <a:xfrm>
            <a:off x="8266975" y="6356350"/>
            <a:ext cx="2960914" cy="365125"/>
          </a:xfrm>
          <a:prstGeom prst="rect">
            <a:avLst/>
          </a:prstGeom>
        </p:spPr>
        <p:txBody>
          <a:bodyPr vert="horz" lIns="91440" tIns="45720" rIns="91440" bIns="45720" rtlCol="0" anchor="ctr"/>
          <a:lstStyle>
            <a:lvl1pPr algn="r">
              <a:defRPr sz="1000" i="0">
                <a:solidFill>
                  <a:schemeClr val="tx2">
                    <a:alpha val="85000"/>
                  </a:schemeClr>
                </a:solidFill>
              </a:defRPr>
            </a:lvl1pPr>
          </a:lstStyle>
          <a:p>
            <a:fld id="{11008460-8B2F-4AAA-A4E2-10730069204C}" type="datetimeFigureOut">
              <a:rPr lang="en-US" smtClean="0"/>
              <a:pPr/>
              <a:t>8/6/2026</a:t>
            </a:fld>
            <a:endParaRPr lang="en-US" dirty="0"/>
          </a:p>
        </p:txBody>
      </p:sp>
      <p:sp>
        <p:nvSpPr>
          <p:cNvPr id="5" name="Footer Placeholder 4">
            <a:extLst>
              <a:ext uri="{FF2B5EF4-FFF2-40B4-BE49-F238E27FC236}">
                <a16:creationId xmlns:a16="http://schemas.microsoft.com/office/drawing/2014/main" id="{485FAFC9-FA18-4C55-8C92-B17603CAEEDC}"/>
              </a:ext>
            </a:extLst>
          </p:cNvPr>
          <p:cNvSpPr>
            <a:spLocks noGrp="1"/>
          </p:cNvSpPr>
          <p:nvPr>
            <p:ph type="ftr" sz="quarter" idx="3"/>
          </p:nvPr>
        </p:nvSpPr>
        <p:spPr>
          <a:xfrm>
            <a:off x="966745" y="501128"/>
            <a:ext cx="3311342" cy="365125"/>
          </a:xfrm>
          <a:prstGeom prst="rect">
            <a:avLst/>
          </a:prstGeom>
        </p:spPr>
        <p:txBody>
          <a:bodyPr vert="horz" lIns="91440" tIns="45720" rIns="91440" bIns="45720" rtlCol="0" anchor="ctr"/>
          <a:lstStyle>
            <a:lvl1pPr algn="l">
              <a:defRPr sz="1000" i="0">
                <a:solidFill>
                  <a:schemeClr val="tx2">
                    <a:alpha val="85000"/>
                  </a:schemeClr>
                </a:solidFill>
              </a:defRPr>
            </a:lvl1pPr>
          </a:lstStyle>
          <a:p>
            <a:endParaRPr lang="en-US" dirty="0"/>
          </a:p>
        </p:txBody>
      </p:sp>
      <p:sp>
        <p:nvSpPr>
          <p:cNvPr id="6" name="Slide Number Placeholder 5">
            <a:extLst>
              <a:ext uri="{FF2B5EF4-FFF2-40B4-BE49-F238E27FC236}">
                <a16:creationId xmlns:a16="http://schemas.microsoft.com/office/drawing/2014/main" id="{67D5A493-61FB-4764-90B6-8CC218A781C9}"/>
              </a:ext>
            </a:extLst>
          </p:cNvPr>
          <p:cNvSpPr>
            <a:spLocks noGrp="1"/>
          </p:cNvSpPr>
          <p:nvPr>
            <p:ph type="sldNum" sz="quarter" idx="4"/>
          </p:nvPr>
        </p:nvSpPr>
        <p:spPr>
          <a:xfrm>
            <a:off x="11239498" y="6356350"/>
            <a:ext cx="515479" cy="365125"/>
          </a:xfrm>
          <a:prstGeom prst="rect">
            <a:avLst/>
          </a:prstGeom>
        </p:spPr>
        <p:txBody>
          <a:bodyPr vert="horz" lIns="91440" tIns="45720" rIns="91440" bIns="45720" rtlCol="0" anchor="ctr"/>
          <a:lstStyle>
            <a:lvl1pPr algn="r">
              <a:defRPr sz="1000" i="0">
                <a:solidFill>
                  <a:schemeClr val="tx2">
                    <a:alpha val="85000"/>
                  </a:schemeClr>
                </a:solidFill>
              </a:defRPr>
            </a:lvl1p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3914181605"/>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SzPct val="150000"/>
        <a:buFont typeface="Goudy Old Style" panose="02020502050305020303" pitchFamily="18" charset="0"/>
        <a:buChar char="∙"/>
        <a:defRPr sz="2000" kern="1200">
          <a:solidFill>
            <a:schemeClr val="tx2"/>
          </a:solidFill>
          <a:latin typeface="+mn-lt"/>
          <a:ea typeface="+mn-ea"/>
          <a:cs typeface="+mn-cs"/>
        </a:defRPr>
      </a:lvl1pPr>
      <a:lvl2pPr marL="274320" indent="0" algn="l" defTabSz="914400" rtl="0" eaLnBrk="1" latinLnBrk="0" hangingPunct="1">
        <a:lnSpc>
          <a:spcPct val="110000"/>
        </a:lnSpc>
        <a:spcBef>
          <a:spcPts val="500"/>
        </a:spcBef>
        <a:buFontTx/>
        <a:buNone/>
        <a:defRPr sz="1800" kern="1200">
          <a:solidFill>
            <a:schemeClr val="tx2"/>
          </a:solidFill>
          <a:latin typeface="+mn-lt"/>
          <a:ea typeface="+mn-ea"/>
          <a:cs typeface="+mn-cs"/>
        </a:defRPr>
      </a:lvl2pPr>
      <a:lvl3pPr marL="548640" indent="-228600" algn="l" defTabSz="914400" rtl="0" eaLnBrk="1" latinLnBrk="0" hangingPunct="1">
        <a:lnSpc>
          <a:spcPct val="110000"/>
        </a:lnSpc>
        <a:spcBef>
          <a:spcPts val="500"/>
        </a:spcBef>
        <a:buSzPct val="150000"/>
        <a:buFont typeface="Goudy Old Style" panose="02020502050305020303" pitchFamily="18" charset="0"/>
        <a:buChar char="∙"/>
        <a:defRPr sz="1600" kern="1200">
          <a:solidFill>
            <a:schemeClr val="tx2"/>
          </a:solidFill>
          <a:latin typeface="+mn-lt"/>
          <a:ea typeface="+mn-ea"/>
          <a:cs typeface="+mn-cs"/>
        </a:defRPr>
      </a:lvl3pPr>
      <a:lvl4pPr marL="59436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4pPr>
      <a:lvl5pPr marL="822960" indent="-228600" algn="l" defTabSz="914400" rtl="0" eaLnBrk="1" latinLnBrk="0" hangingPunct="1">
        <a:lnSpc>
          <a:spcPct val="110000"/>
        </a:lnSpc>
        <a:spcBef>
          <a:spcPts val="500"/>
        </a:spcBef>
        <a:buSzPct val="150000"/>
        <a:buFont typeface="Goudy Old Style" panose="02020502050305020303" pitchFamily="18"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nrhs.com/site/wp-content/uploads/2019/09/NRHS-2019-Grant-Recipients.pdf" TargetMode="External"/><Relationship Id="rId13" Type="http://schemas.openxmlformats.org/officeDocument/2006/relationships/hyperlink" Target="https://nrhs.com/site/wp-content/uploads/2018/10/2014_NRHS_Heritage_Grant_Awards.pdf" TargetMode="External"/><Relationship Id="rId3" Type="http://schemas.openxmlformats.org/officeDocument/2006/relationships/hyperlink" Target="https://nrhs.com/site/wp-content/uploads/2023/05/2023AwardedHeritageGrantsCompletedDocuments-first-batch-a2.pdf" TargetMode="External"/><Relationship Id="rId7" Type="http://schemas.openxmlformats.org/officeDocument/2006/relationships/hyperlink" Target="https://nrhs.com/site/wp-content/uploads/2020/12/2020-NRHS-GrantsAwardeesInformation2.pdf" TargetMode="External"/><Relationship Id="rId12" Type="http://schemas.openxmlformats.org/officeDocument/2006/relationships/hyperlink" Target="https://nrhs.com/site/wp-content/uploads/2018/10/2015_NRHS_Heritage_Grant_Awards.pdf" TargetMode="External"/><Relationship Id="rId2" Type="http://schemas.openxmlformats.org/officeDocument/2006/relationships/hyperlink" Target="https://nrhs.com/site/wp-content/uploads/2024/05/NRHS2024GrantsMediaReleaseFINAL5-5-2024c.pdf" TargetMode="External"/><Relationship Id="rId16" Type="http://schemas.openxmlformats.org/officeDocument/2006/relationships/hyperlink" Target="https://nrhs.com/site/wp-content/uploads/2018/10/2011_NRHS_Heritage_Grant_Awards.pdf" TargetMode="External"/><Relationship Id="rId1" Type="http://schemas.openxmlformats.org/officeDocument/2006/relationships/slideLayout" Target="../slideLayouts/slideLayout2.xml"/><Relationship Id="rId6" Type="http://schemas.openxmlformats.org/officeDocument/2006/relationships/hyperlink" Target="https://nrhs.com/site/wp-content/uploads/2021/06/2021-Heritage-Grant-Awards-final-approved-5-6-2021.pdf" TargetMode="External"/><Relationship Id="rId11" Type="http://schemas.openxmlformats.org/officeDocument/2006/relationships/hyperlink" Target="https://nrhs.com/site/wp-content/uploads/2018/10/2016_NRHS_Heritage_Grant_Awards.pdf" TargetMode="External"/><Relationship Id="rId5" Type="http://schemas.openxmlformats.org/officeDocument/2006/relationships/hyperlink" Target="https://nrhs.com/site/wp-content/uploads/2022/05/NRHS2022RailwayHeritageGrantAwards.xlsx.pdf" TargetMode="External"/><Relationship Id="rId15" Type="http://schemas.openxmlformats.org/officeDocument/2006/relationships/hyperlink" Target="https://nrhs.com/site/wp-content/uploads/2018/10/2012_NRHS_Heritage_Grant_Awards.pdf" TargetMode="External"/><Relationship Id="rId10" Type="http://schemas.openxmlformats.org/officeDocument/2006/relationships/hyperlink" Target="https://nrhs.com/site/wp-content/uploads/2018/10/2017_NRHS_Heritage_Grant_Awards.pdf" TargetMode="External"/><Relationship Id="rId4" Type="http://schemas.openxmlformats.org/officeDocument/2006/relationships/hyperlink" Target="https://nrhs.com/site/wp-content/uploads/2023/05/2023AwardedHeritageGrantsRound2CompletedDocuments-B.pdf" TargetMode="External"/><Relationship Id="rId9" Type="http://schemas.openxmlformats.org/officeDocument/2006/relationships/hyperlink" Target="https://nrhs.com/site/wp-content/uploads/2018/10/2018_NRHS_Heritage_Grant_Awards.pdf" TargetMode="External"/><Relationship Id="rId14" Type="http://schemas.openxmlformats.org/officeDocument/2006/relationships/hyperlink" Target="https://nrhs.com/site/wp-content/uploads/2018/10/2013_NRHS_Heritage_Grant_Awards.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3DD1D-EA9B-AD05-083B-D338258041E7}"/>
              </a:ext>
            </a:extLst>
          </p:cNvPr>
          <p:cNvSpPr>
            <a:spLocks noGrp="1"/>
          </p:cNvSpPr>
          <p:nvPr>
            <p:ph type="ctrTitle"/>
          </p:nvPr>
        </p:nvSpPr>
        <p:spPr>
          <a:xfrm>
            <a:off x="4521389" y="1826097"/>
            <a:ext cx="3109497" cy="1907704"/>
          </a:xfrm>
        </p:spPr>
        <p:txBody>
          <a:bodyPr anchor="b">
            <a:normAutofit/>
          </a:bodyPr>
          <a:lstStyle/>
          <a:p>
            <a:pPr algn="ctr"/>
            <a:endParaRPr lang="en-US" sz="4000" dirty="0">
              <a:solidFill>
                <a:srgbClr val="FFFFFF"/>
              </a:solidFill>
            </a:endParaRPr>
          </a:p>
        </p:txBody>
      </p:sp>
      <p:sp useBgFill="1">
        <p:nvSpPr>
          <p:cNvPr id="9" name="Rectangle 8">
            <a:extLst>
              <a:ext uri="{FF2B5EF4-FFF2-40B4-BE49-F238E27FC236}">
                <a16:creationId xmlns:a16="http://schemas.microsoft.com/office/drawing/2014/main" id="{3D7AAEFC-156E-1144-8D57-FBE2CD3B6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olorful patterns on the sky">
            <a:extLst>
              <a:ext uri="{FF2B5EF4-FFF2-40B4-BE49-F238E27FC236}">
                <a16:creationId xmlns:a16="http://schemas.microsoft.com/office/drawing/2014/main" id="{AFA1B441-627D-FC67-79B5-58703A93B305}"/>
              </a:ext>
            </a:extLst>
          </p:cNvPr>
          <p:cNvPicPr>
            <a:picLocks noChangeAspect="1"/>
          </p:cNvPicPr>
          <p:nvPr/>
        </p:nvPicPr>
        <p:blipFill>
          <a:blip r:embed="rId2"/>
          <a:srcRect t="5538" b="10193"/>
          <a:stretch/>
        </p:blipFill>
        <p:spPr>
          <a:xfrm>
            <a:off x="87106" y="304806"/>
            <a:ext cx="12191979" cy="6857989"/>
          </a:xfrm>
          <a:prstGeom prst="rect">
            <a:avLst/>
          </a:prstGeom>
        </p:spPr>
      </p:pic>
      <p:sp>
        <p:nvSpPr>
          <p:cNvPr id="11" name="Freeform: Shape 10">
            <a:extLst>
              <a:ext uri="{FF2B5EF4-FFF2-40B4-BE49-F238E27FC236}">
                <a16:creationId xmlns:a16="http://schemas.microsoft.com/office/drawing/2014/main" id="{4AF0997A-7C0F-4AD2-BA90-5FE341A17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7594" y="805231"/>
            <a:ext cx="3876811" cy="5245563"/>
          </a:xfrm>
          <a:custGeom>
            <a:avLst/>
            <a:gdLst>
              <a:gd name="connsiteX0" fmla="*/ 1941583 w 3876811"/>
              <a:gd name="connsiteY0" fmla="*/ 0 h 5245563"/>
              <a:gd name="connsiteX1" fmla="*/ 2111641 w 3876811"/>
              <a:gd name="connsiteY1" fmla="*/ 149097 h 5245563"/>
              <a:gd name="connsiteX2" fmla="*/ 3370493 w 3876811"/>
              <a:gd name="connsiteY2" fmla="*/ 774451 h 5245563"/>
              <a:gd name="connsiteX3" fmla="*/ 3876811 w 3876811"/>
              <a:gd name="connsiteY3" fmla="*/ 1854684 h 5245563"/>
              <a:gd name="connsiteX4" fmla="*/ 3876811 w 3876811"/>
              <a:gd name="connsiteY4" fmla="*/ 2019920 h 5245563"/>
              <a:gd name="connsiteX5" fmla="*/ 3876811 w 3876811"/>
              <a:gd name="connsiteY5" fmla="*/ 2491569 h 5245563"/>
              <a:gd name="connsiteX6" fmla="*/ 3876811 w 3876811"/>
              <a:gd name="connsiteY6" fmla="*/ 2753995 h 5245563"/>
              <a:gd name="connsiteX7" fmla="*/ 3876811 w 3876811"/>
              <a:gd name="connsiteY7" fmla="*/ 3115353 h 5245563"/>
              <a:gd name="connsiteX8" fmla="*/ 3876811 w 3876811"/>
              <a:gd name="connsiteY8" fmla="*/ 3390879 h 5245563"/>
              <a:gd name="connsiteX9" fmla="*/ 3370493 w 3876811"/>
              <a:gd name="connsiteY9" fmla="*/ 4471114 h 5245563"/>
              <a:gd name="connsiteX10" fmla="*/ 2111639 w 3876811"/>
              <a:gd name="connsiteY10" fmla="*/ 5096465 h 5245563"/>
              <a:gd name="connsiteX11" fmla="*/ 1935228 w 3876811"/>
              <a:gd name="connsiteY11" fmla="*/ 5245563 h 5245563"/>
              <a:gd name="connsiteX12" fmla="*/ 1765171 w 3876811"/>
              <a:gd name="connsiteY12" fmla="*/ 5096465 h 5245563"/>
              <a:gd name="connsiteX13" fmla="*/ 506317 w 3876811"/>
              <a:gd name="connsiteY13" fmla="*/ 4471114 h 5245563"/>
              <a:gd name="connsiteX14" fmla="*/ 0 w 3876811"/>
              <a:gd name="connsiteY14" fmla="*/ 3390879 h 5245563"/>
              <a:gd name="connsiteX15" fmla="*/ 0 w 3876811"/>
              <a:gd name="connsiteY15" fmla="*/ 3115353 h 5245563"/>
              <a:gd name="connsiteX16" fmla="*/ 0 w 3876811"/>
              <a:gd name="connsiteY16" fmla="*/ 2753995 h 5245563"/>
              <a:gd name="connsiteX17" fmla="*/ 0 w 3876811"/>
              <a:gd name="connsiteY17" fmla="*/ 2491569 h 5245563"/>
              <a:gd name="connsiteX18" fmla="*/ 0 w 3876811"/>
              <a:gd name="connsiteY18" fmla="*/ 2019920 h 5245563"/>
              <a:gd name="connsiteX19" fmla="*/ 0 w 3876811"/>
              <a:gd name="connsiteY19" fmla="*/ 1854684 h 5245563"/>
              <a:gd name="connsiteX20" fmla="*/ 506318 w 3876811"/>
              <a:gd name="connsiteY20" fmla="*/ 774451 h 5245563"/>
              <a:gd name="connsiteX21" fmla="*/ 1765173 w 3876811"/>
              <a:gd name="connsiteY21" fmla="*/ 149097 h 524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76811" h="5245563">
                <a:moveTo>
                  <a:pt x="1941583" y="0"/>
                </a:moveTo>
                <a:lnTo>
                  <a:pt x="2111641" y="149097"/>
                </a:lnTo>
                <a:cubicBezTo>
                  <a:pt x="2533315" y="474958"/>
                  <a:pt x="3008487" y="564716"/>
                  <a:pt x="3370493" y="774451"/>
                </a:cubicBezTo>
                <a:cubicBezTo>
                  <a:pt x="3718590" y="1017851"/>
                  <a:pt x="3876811" y="1296993"/>
                  <a:pt x="3876811" y="1854684"/>
                </a:cubicBezTo>
                <a:lnTo>
                  <a:pt x="3876811" y="2019920"/>
                </a:lnTo>
                <a:lnTo>
                  <a:pt x="3876811" y="2491569"/>
                </a:lnTo>
                <a:lnTo>
                  <a:pt x="3876811" y="2753995"/>
                </a:lnTo>
                <a:lnTo>
                  <a:pt x="3876811" y="3115353"/>
                </a:lnTo>
                <a:lnTo>
                  <a:pt x="3876811" y="3390879"/>
                </a:lnTo>
                <a:cubicBezTo>
                  <a:pt x="3876811" y="3948571"/>
                  <a:pt x="3718588" y="4227713"/>
                  <a:pt x="3370493" y="4471114"/>
                </a:cubicBezTo>
                <a:cubicBezTo>
                  <a:pt x="3008484" y="4680847"/>
                  <a:pt x="2533312" y="4770605"/>
                  <a:pt x="2111639" y="5096465"/>
                </a:cubicBezTo>
                <a:lnTo>
                  <a:pt x="1935228" y="5245563"/>
                </a:lnTo>
                <a:lnTo>
                  <a:pt x="1765171" y="5096465"/>
                </a:lnTo>
                <a:cubicBezTo>
                  <a:pt x="1343496" y="4770605"/>
                  <a:pt x="868325" y="4680847"/>
                  <a:pt x="506317" y="4471114"/>
                </a:cubicBezTo>
                <a:cubicBezTo>
                  <a:pt x="158223" y="4227713"/>
                  <a:pt x="0" y="3948571"/>
                  <a:pt x="0" y="3390879"/>
                </a:cubicBezTo>
                <a:lnTo>
                  <a:pt x="0" y="3115353"/>
                </a:lnTo>
                <a:lnTo>
                  <a:pt x="0" y="2753995"/>
                </a:lnTo>
                <a:lnTo>
                  <a:pt x="0" y="2491569"/>
                </a:lnTo>
                <a:lnTo>
                  <a:pt x="0" y="2019920"/>
                </a:lnTo>
                <a:lnTo>
                  <a:pt x="0" y="1854684"/>
                </a:lnTo>
                <a:cubicBezTo>
                  <a:pt x="0" y="1296993"/>
                  <a:pt x="158224" y="1017851"/>
                  <a:pt x="506318" y="774451"/>
                </a:cubicBezTo>
                <a:cubicBezTo>
                  <a:pt x="868327" y="564716"/>
                  <a:pt x="1343498" y="474958"/>
                  <a:pt x="1765173" y="149097"/>
                </a:cubicBezTo>
                <a:close/>
              </a:path>
            </a:pathLst>
          </a:custGeom>
          <a:solidFill>
            <a:srgbClr val="0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ubtitle 2">
            <a:extLst>
              <a:ext uri="{FF2B5EF4-FFF2-40B4-BE49-F238E27FC236}">
                <a16:creationId xmlns:a16="http://schemas.microsoft.com/office/drawing/2014/main" id="{8381B34A-DB67-FB1D-0304-11ADE4F8DEFC}"/>
              </a:ext>
            </a:extLst>
          </p:cNvPr>
          <p:cNvSpPr>
            <a:spLocks noGrp="1"/>
          </p:cNvSpPr>
          <p:nvPr>
            <p:ph type="subTitle" idx="1"/>
          </p:nvPr>
        </p:nvSpPr>
        <p:spPr>
          <a:xfrm>
            <a:off x="4642513" y="4196605"/>
            <a:ext cx="2906973" cy="948601"/>
          </a:xfrm>
        </p:spPr>
        <p:txBody>
          <a:bodyPr anchor="t">
            <a:normAutofit/>
          </a:bodyPr>
          <a:lstStyle/>
          <a:p>
            <a:pPr algn="ctr"/>
            <a:r>
              <a:rPr lang="en-US" b="1" i="0" cap="all" dirty="0">
                <a:solidFill>
                  <a:srgbClr val="FFFFFF"/>
                </a:solidFill>
                <a:effectLst/>
                <a:latin typeface="Oswald" panose="020F0502020204030204" pitchFamily="2" charset="0"/>
              </a:rPr>
              <a:t>Program: Heritage Grants</a:t>
            </a:r>
          </a:p>
          <a:p>
            <a:pPr algn="ctr"/>
            <a:endParaRPr lang="en-US" dirty="0">
              <a:solidFill>
                <a:srgbClr val="FFFFFF"/>
              </a:solidFill>
            </a:endParaRPr>
          </a:p>
        </p:txBody>
      </p:sp>
      <p:pic>
        <p:nvPicPr>
          <p:cNvPr id="7" name="Picture 6" descr="A black and white logo&#10;&#10;Description automatically generated">
            <a:extLst>
              <a:ext uri="{FF2B5EF4-FFF2-40B4-BE49-F238E27FC236}">
                <a16:creationId xmlns:a16="http://schemas.microsoft.com/office/drawing/2014/main" id="{7DAAC141-946C-6A45-9993-F73875C70E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7749" y="2446574"/>
            <a:ext cx="2476500" cy="762000"/>
          </a:xfrm>
          <a:prstGeom prst="rect">
            <a:avLst/>
          </a:prstGeom>
        </p:spPr>
      </p:pic>
    </p:spTree>
    <p:extLst>
      <p:ext uri="{BB962C8B-B14F-4D97-AF65-F5344CB8AC3E}">
        <p14:creationId xmlns:p14="http://schemas.microsoft.com/office/powerpoint/2010/main" val="2535341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FB670-27F5-1C37-90A6-E308661164AD}"/>
              </a:ext>
            </a:extLst>
          </p:cNvPr>
          <p:cNvSpPr>
            <a:spLocks noGrp="1"/>
          </p:cNvSpPr>
          <p:nvPr>
            <p:ph type="title"/>
          </p:nvPr>
        </p:nvSpPr>
        <p:spPr>
          <a:xfrm>
            <a:off x="966744" y="561976"/>
            <a:ext cx="10206081" cy="1028700"/>
          </a:xfrm>
        </p:spPr>
        <p:txBody>
          <a:bodyPr>
            <a:noAutofit/>
          </a:bodyPr>
          <a:lstStyle/>
          <a:p>
            <a:r>
              <a:rPr lang="en-US" sz="1600" kern="100" dirty="0">
                <a:latin typeface="Arial" panose="020B0604020202020204" pitchFamily="34" charset="0"/>
                <a:ea typeface="Calibri" panose="020F0502020204030204" pitchFamily="34" charset="0"/>
                <a:cs typeface="Times New Roman" panose="02020603050405020304" pitchFamily="18" charset="0"/>
              </a:rPr>
              <a:t>Goldfield Historical Society, Goldfield NV, 2023 Heritage </a:t>
            </a:r>
            <a:r>
              <a:rPr lang="en-US" sz="1600" kern="100">
                <a:latin typeface="Arial" panose="020B0604020202020204" pitchFamily="34" charset="0"/>
                <a:ea typeface="Calibri" panose="020F0502020204030204" pitchFamily="34" charset="0"/>
                <a:cs typeface="Times New Roman" panose="02020603050405020304" pitchFamily="18" charset="0"/>
              </a:rPr>
              <a:t>Grants award $4100.00.  </a:t>
            </a:r>
            <a:r>
              <a:rPr lang="en-US" sz="1600" kern="100" dirty="0">
                <a:effectLst/>
                <a:latin typeface="Arial" panose="020B0604020202020204" pitchFamily="34" charset="0"/>
                <a:ea typeface="Calibri" panose="020F0502020204030204" pitchFamily="34" charset="0"/>
                <a:cs typeface="Times New Roman" panose="02020603050405020304" pitchFamily="18" charset="0"/>
              </a:rPr>
              <a:t>A steam locomotive plus two former T&amp;G boxcars are on display in the former Bullfrog Goldfield Railroad yard near the Santa Fe Saloon. These are the last known remaining T&amp;G wooden freight cars, and the only known remaining examples of Hicks-built boxcars. They date from 1905. Their preservation is the subject of a recently awarded grant by NRHS to the Goldfield Historical Society.</a:t>
            </a:r>
            <a:br>
              <a:rPr lang="en-US" sz="1600" kern="100" dirty="0">
                <a:effectLst/>
                <a:latin typeface="Arial" panose="020B0604020202020204" pitchFamily="34" charset="0"/>
                <a:ea typeface="Calibri" panose="020F0502020204030204" pitchFamily="34" charset="0"/>
                <a:cs typeface="Times New Roman" panose="02020603050405020304" pitchFamily="18" charset="0"/>
              </a:rPr>
            </a:br>
            <a:endParaRPr lang="en-US" sz="1600" dirty="0"/>
          </a:p>
        </p:txBody>
      </p:sp>
      <p:pic>
        <p:nvPicPr>
          <p:cNvPr id="8" name="Content Placeholder 7">
            <a:extLst>
              <a:ext uri="{FF2B5EF4-FFF2-40B4-BE49-F238E27FC236}">
                <a16:creationId xmlns:a16="http://schemas.microsoft.com/office/drawing/2014/main" id="{BB3CD1C9-D067-62AC-8702-17C4ECDF96A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6314" y="1590675"/>
            <a:ext cx="11038115" cy="5038725"/>
          </a:xfrm>
          <a:prstGeom prst="rect">
            <a:avLst/>
          </a:prstGeom>
        </p:spPr>
      </p:pic>
    </p:spTree>
    <p:extLst>
      <p:ext uri="{BB962C8B-B14F-4D97-AF65-F5344CB8AC3E}">
        <p14:creationId xmlns:p14="http://schemas.microsoft.com/office/powerpoint/2010/main" val="293830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031046E-8866-A02D-2B95-1BFB4F98A32E}"/>
              </a:ext>
            </a:extLst>
          </p:cNvPr>
          <p:cNvSpPr>
            <a:spLocks noGrp="1"/>
          </p:cNvSpPr>
          <p:nvPr>
            <p:ph type="title"/>
          </p:nvPr>
        </p:nvSpPr>
        <p:spPr>
          <a:xfrm>
            <a:off x="839788" y="1065120"/>
            <a:ext cx="3932237" cy="1173255"/>
          </a:xfrm>
        </p:spPr>
        <p:txBody>
          <a:bodyPr>
            <a:noAutofit/>
          </a:bodyPr>
          <a:lstStyle/>
          <a:p>
            <a:r>
              <a:rPr lang="en-US" sz="2800" b="1" dirty="0">
                <a:solidFill>
                  <a:srgbClr val="434343"/>
                </a:solidFill>
                <a:effectLst/>
                <a:latin typeface="Arial Black" panose="020B0A04020102020204" pitchFamily="34" charset="0"/>
                <a:ea typeface="Calibri" panose="020F0502020204030204" pitchFamily="34" charset="0"/>
                <a:cs typeface="Helvetica Neue"/>
              </a:rPr>
              <a:t>HARRIS Tower Restoration, </a:t>
            </a:r>
            <a:br>
              <a:rPr lang="en-US" sz="2800" b="1" dirty="0">
                <a:solidFill>
                  <a:srgbClr val="434343"/>
                </a:solidFill>
                <a:effectLst/>
                <a:latin typeface="Arial Black" panose="020B0A04020102020204" pitchFamily="34" charset="0"/>
                <a:ea typeface="Calibri" panose="020F0502020204030204" pitchFamily="34" charset="0"/>
                <a:cs typeface="Helvetica Neue"/>
              </a:rPr>
            </a:br>
            <a:r>
              <a:rPr lang="en-US" sz="2800" b="1" dirty="0">
                <a:solidFill>
                  <a:srgbClr val="434343"/>
                </a:solidFill>
                <a:effectLst/>
                <a:latin typeface="Arial Black" panose="020B0A04020102020204" pitchFamily="34" charset="0"/>
                <a:ea typeface="Calibri" panose="020F0502020204030204" pitchFamily="34" charset="0"/>
                <a:cs typeface="Helvetica Neue"/>
              </a:rPr>
              <a:t>2021 Grant</a:t>
            </a:r>
            <a:endParaRPr lang="en-US" sz="2800" b="1" dirty="0">
              <a:latin typeface="Arial Black" panose="020B0A04020102020204" pitchFamily="34" charset="0"/>
            </a:endParaRPr>
          </a:p>
        </p:txBody>
      </p:sp>
      <p:pic>
        <p:nvPicPr>
          <p:cNvPr id="9" name="Picture Placeholder 8" descr="A brick building with a sign on the side&#10;&#10;Description automatically generated">
            <a:extLst>
              <a:ext uri="{FF2B5EF4-FFF2-40B4-BE49-F238E27FC236}">
                <a16:creationId xmlns:a16="http://schemas.microsoft.com/office/drawing/2014/main" id="{67650141-9EAD-A31F-C750-6F781BD6F3C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4165" b="14165"/>
          <a:stretch>
            <a:fillRect/>
          </a:stretch>
        </p:blipFill>
        <p:spPr/>
      </p:pic>
      <p:sp>
        <p:nvSpPr>
          <p:cNvPr id="7" name="Text Placeholder 6">
            <a:extLst>
              <a:ext uri="{FF2B5EF4-FFF2-40B4-BE49-F238E27FC236}">
                <a16:creationId xmlns:a16="http://schemas.microsoft.com/office/drawing/2014/main" id="{37978D84-06AA-601C-0F1C-E0C91F166B81}"/>
              </a:ext>
            </a:extLst>
          </p:cNvPr>
          <p:cNvSpPr>
            <a:spLocks noGrp="1"/>
          </p:cNvSpPr>
          <p:nvPr>
            <p:ph type="body" sz="half" idx="2"/>
          </p:nvPr>
        </p:nvSpPr>
        <p:spPr/>
        <p:txBody>
          <a:bodyPr/>
          <a:lstStyle/>
          <a:p>
            <a:r>
              <a:rPr lang="en-US" sz="1800" dirty="0">
                <a:solidFill>
                  <a:srgbClr val="434343"/>
                </a:solidFill>
                <a:effectLst/>
                <a:latin typeface="Times New Roman" panose="02020603050405020304" pitchFamily="18" charset="0"/>
                <a:ea typeface="Calibri" panose="020F0502020204030204" pitchFamily="34" charset="0"/>
                <a:cs typeface="Times New Roman" panose="02020603050405020304" pitchFamily="18" charset="0"/>
              </a:rPr>
              <a:t>The project began in 2020 with a $2,000 grant from NRHS-National Railway Historical Society.</a:t>
            </a:r>
          </a:p>
          <a:p>
            <a:r>
              <a:rPr lang="en-US" sz="1800" dirty="0">
                <a:solidFill>
                  <a:srgbClr val="434343"/>
                </a:solidFill>
                <a:effectLst/>
                <a:latin typeface="Times New Roman" panose="02020603050405020304" pitchFamily="18" charset="0"/>
                <a:ea typeface="Calibri" panose="020F0502020204030204" pitchFamily="34" charset="0"/>
                <a:cs typeface="Times New Roman" panose="02020603050405020304" pitchFamily="18" charset="0"/>
              </a:rPr>
              <a:t>Chapter members have given another $11,000.  The project includes two main areas: cleaning and sealing of the tower exterior, and restoration and repainting of windows and brick mold trim.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87736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C0184D5-5E48-BD3C-04C8-85C65CD962D9}"/>
              </a:ext>
            </a:extLst>
          </p:cNvPr>
          <p:cNvSpPr>
            <a:spLocks noGrp="1"/>
          </p:cNvSpPr>
          <p:nvPr>
            <p:ph type="title"/>
          </p:nvPr>
        </p:nvSpPr>
        <p:spPr>
          <a:xfrm>
            <a:off x="839788" y="914400"/>
            <a:ext cx="3932237" cy="1333500"/>
          </a:xfrm>
        </p:spPr>
        <p:txBody>
          <a:bodyPr>
            <a:noAutofit/>
          </a:bodyPr>
          <a:lstStyle/>
          <a:p>
            <a:r>
              <a:rPr lang="en-US" sz="2800" b="1" dirty="0">
                <a:latin typeface="Arial Black" panose="020B0A04020102020204" pitchFamily="34" charset="0"/>
              </a:rPr>
              <a:t>East Broad Top Foundation, </a:t>
            </a:r>
            <a:br>
              <a:rPr lang="en-US" sz="2800" b="1" dirty="0">
                <a:latin typeface="Arial Black" panose="020B0A04020102020204" pitchFamily="34" charset="0"/>
              </a:rPr>
            </a:br>
            <a:r>
              <a:rPr lang="en-US" sz="2800" b="1" dirty="0">
                <a:latin typeface="Arial Black" panose="020B0A04020102020204" pitchFamily="34" charset="0"/>
              </a:rPr>
              <a:t>2022 Grant</a:t>
            </a:r>
          </a:p>
        </p:txBody>
      </p:sp>
      <p:sp>
        <p:nvSpPr>
          <p:cNvPr id="12" name="Text Placeholder 11">
            <a:extLst>
              <a:ext uri="{FF2B5EF4-FFF2-40B4-BE49-F238E27FC236}">
                <a16:creationId xmlns:a16="http://schemas.microsoft.com/office/drawing/2014/main" id="{260E7F33-C384-B657-3644-6475E0C7F7C0}"/>
              </a:ext>
            </a:extLst>
          </p:cNvPr>
          <p:cNvSpPr>
            <a:spLocks noGrp="1"/>
          </p:cNvSpPr>
          <p:nvPr>
            <p:ph type="body" sz="half" idx="2"/>
          </p:nvPr>
        </p:nvSpPr>
        <p:spPr>
          <a:xfrm>
            <a:off x="839788" y="2324099"/>
            <a:ext cx="3932237" cy="3938361"/>
          </a:xfrm>
        </p:spPr>
        <p:txBody>
          <a:bodyPr>
            <a:noAutofit/>
          </a:bodyPr>
          <a:lstStyle/>
          <a:p>
            <a:pPr marL="0" marR="0">
              <a:lnSpc>
                <a:spcPct val="115000"/>
              </a:lnSpc>
              <a:spcBef>
                <a:spcPts val="0"/>
              </a:spcBef>
              <a:spcAft>
                <a:spcPts val="0"/>
              </a:spcAft>
            </a:pPr>
            <a:r>
              <a:rPr lang="en-US" sz="1800" b="1" kern="0" dirty="0">
                <a:effectLst/>
                <a:latin typeface="Times New Roman" panose="02020603050405020304" pitchFamily="18" charset="0"/>
                <a:ea typeface="Aptos" panose="020B0004020202020204" pitchFamily="34" charset="0"/>
                <a:cs typeface="Times New Roman" panose="02020603050405020304" pitchFamily="18" charset="0"/>
              </a:rPr>
              <a:t>EXECUTIVE SUMMARY</a:t>
            </a: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800" kern="0" dirty="0">
                <a:effectLst/>
                <a:latin typeface="Times New Roman" panose="02020603050405020304" pitchFamily="18" charset="0"/>
                <a:ea typeface="Aptos" panose="020B0004020202020204" pitchFamily="34" charset="0"/>
                <a:cs typeface="Times New Roman" panose="02020603050405020304" pitchFamily="18" charset="0"/>
              </a:rPr>
              <a:t>• The EBT Foundation, Inc. was awarded a 2022 NRHS Heritage Grant for</a:t>
            </a:r>
            <a:r>
              <a:rPr lang="en-US" sz="1800" kern="100" dirty="0">
                <a:latin typeface="Times New Roman" panose="02020603050405020304" pitchFamily="18" charset="0"/>
                <a:ea typeface="Aptos" panose="020B0004020202020204" pitchFamily="34" charset="0"/>
                <a:cs typeface="Times New Roman" panose="02020603050405020304" pitchFamily="18" charset="0"/>
              </a:rPr>
              <a:t> </a:t>
            </a:r>
            <a:r>
              <a:rPr lang="en-US" sz="1800" kern="0" dirty="0">
                <a:effectLst/>
                <a:latin typeface="Times New Roman" panose="02020603050405020304" pitchFamily="18" charset="0"/>
                <a:ea typeface="Aptos" panose="020B0004020202020204" pitchFamily="34" charset="0"/>
                <a:cs typeface="Times New Roman" panose="02020603050405020304" pitchFamily="18" charset="0"/>
              </a:rPr>
              <a:t>$4,990.00.</a:t>
            </a: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800" kern="0" dirty="0">
                <a:effectLst/>
                <a:latin typeface="Times New Roman" panose="02020603050405020304" pitchFamily="18" charset="0"/>
                <a:ea typeface="Aptos" panose="020B0004020202020204" pitchFamily="34" charset="0"/>
                <a:cs typeface="Times New Roman" panose="02020603050405020304" pitchFamily="18" charset="0"/>
              </a:rPr>
              <a:t>• Award funding was used to purchase a </a:t>
            </a:r>
            <a:r>
              <a:rPr lang="en-US" sz="1800" kern="0" dirty="0" err="1">
                <a:effectLst/>
                <a:latin typeface="Times New Roman" panose="02020603050405020304" pitchFamily="18" charset="0"/>
                <a:ea typeface="Aptos" panose="020B0004020202020204" pitchFamily="34" charset="0"/>
                <a:cs typeface="Times New Roman" panose="02020603050405020304" pitchFamily="18" charset="0"/>
              </a:rPr>
              <a:t>WideTEK</a:t>
            </a:r>
            <a:r>
              <a:rPr lang="en-US" sz="1800" kern="0" dirty="0">
                <a:effectLst/>
                <a:latin typeface="Times New Roman" panose="02020603050405020304" pitchFamily="18" charset="0"/>
                <a:ea typeface="Aptos" panose="020B0004020202020204" pitchFamily="34" charset="0"/>
                <a:cs typeface="Times New Roman" panose="02020603050405020304" pitchFamily="18" charset="0"/>
              </a:rPr>
              <a:t> 36CL MF 36” wide format</a:t>
            </a:r>
            <a:r>
              <a:rPr lang="en-US" sz="1800" kern="100" dirty="0">
                <a:latin typeface="Times New Roman" panose="02020603050405020304" pitchFamily="18" charset="0"/>
                <a:ea typeface="Aptos" panose="020B0004020202020204" pitchFamily="34" charset="0"/>
                <a:cs typeface="Times New Roman" panose="02020603050405020304" pitchFamily="18" charset="0"/>
              </a:rPr>
              <a:t> </a:t>
            </a:r>
            <a:r>
              <a:rPr lang="en-US" sz="1800" kern="0" dirty="0">
                <a:effectLst/>
                <a:latin typeface="Times New Roman" panose="02020603050405020304" pitchFamily="18" charset="0"/>
                <a:ea typeface="Aptos" panose="020B0004020202020204" pitchFamily="34" charset="0"/>
                <a:cs typeface="Times New Roman" panose="02020603050405020304" pitchFamily="18" charset="0"/>
              </a:rPr>
              <a:t>scanner for the Archives and Special Collections program.</a:t>
            </a:r>
            <a:endParaRPr lang="en-US" sz="18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800" kern="0" dirty="0">
                <a:effectLst/>
                <a:latin typeface="Times New Roman" panose="02020603050405020304" pitchFamily="18" charset="0"/>
                <a:ea typeface="Aptos" panose="020B0004020202020204" pitchFamily="34" charset="0"/>
                <a:cs typeface="Times New Roman" panose="02020603050405020304" pitchFamily="18" charset="0"/>
              </a:rPr>
              <a:t>• Since August 2022, the scanner has enabled Archives staff to digitize over</a:t>
            </a:r>
            <a:r>
              <a:rPr lang="en-US" sz="1800" kern="100" dirty="0">
                <a:latin typeface="Times New Roman" panose="02020603050405020304" pitchFamily="18" charset="0"/>
                <a:ea typeface="Aptos" panose="020B0004020202020204" pitchFamily="34" charset="0"/>
                <a:cs typeface="Times New Roman" panose="02020603050405020304" pitchFamily="18" charset="0"/>
              </a:rPr>
              <a:t> </a:t>
            </a:r>
            <a:r>
              <a:rPr lang="en-US" sz="1800" kern="0" dirty="0">
                <a:effectLst/>
                <a:latin typeface="Times New Roman" panose="02020603050405020304" pitchFamily="18" charset="0"/>
                <a:ea typeface="Aptos" panose="020B0004020202020204" pitchFamily="34" charset="0"/>
                <a:cs typeface="Times New Roman" panose="02020603050405020304" pitchFamily="18" charset="0"/>
              </a:rPr>
              <a:t>1,000+ maps, drawings, and other oversize collection materials.</a:t>
            </a:r>
            <a:endParaRPr lang="en-US" sz="1800" dirty="0">
              <a:latin typeface="Times New Roman" panose="02020603050405020304" pitchFamily="18" charset="0"/>
              <a:cs typeface="Times New Roman" panose="02020603050405020304" pitchFamily="18" charset="0"/>
            </a:endParaRPr>
          </a:p>
        </p:txBody>
      </p:sp>
      <p:pic>
        <p:nvPicPr>
          <p:cNvPr id="18" name="Picture Placeholder 17" descr="A large printer on a stand&#10;&#10;Description automatically generated">
            <a:extLst>
              <a:ext uri="{FF2B5EF4-FFF2-40B4-BE49-F238E27FC236}">
                <a16:creationId xmlns:a16="http://schemas.microsoft.com/office/drawing/2014/main" id="{AB5DB3E8-B0F0-5F2C-F5FA-33DEF20656D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6964" r="6964"/>
          <a:stretch>
            <a:fillRect/>
          </a:stretch>
        </p:blipFill>
        <p:spPr/>
      </p:pic>
    </p:spTree>
    <p:extLst>
      <p:ext uri="{BB962C8B-B14F-4D97-AF65-F5344CB8AC3E}">
        <p14:creationId xmlns:p14="http://schemas.microsoft.com/office/powerpoint/2010/main" val="1558166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43984-0DCC-4876-671D-17DC81194C05}"/>
              </a:ext>
            </a:extLst>
          </p:cNvPr>
          <p:cNvSpPr>
            <a:spLocks noGrp="1"/>
          </p:cNvSpPr>
          <p:nvPr>
            <p:ph type="title"/>
          </p:nvPr>
        </p:nvSpPr>
        <p:spPr/>
        <p:txBody>
          <a:bodyPr>
            <a:normAutofit fontScale="90000"/>
          </a:bodyPr>
          <a:lstStyle/>
          <a:p>
            <a:br>
              <a:rPr lang="en-US" b="1" dirty="0">
                <a:latin typeface="Arial Black" panose="020B0A04020102020204" pitchFamily="34" charset="0"/>
              </a:rPr>
            </a:br>
            <a:br>
              <a:rPr lang="en-US" b="1" dirty="0">
                <a:latin typeface="Arial Black" panose="020B0A04020102020204" pitchFamily="34" charset="0"/>
              </a:rPr>
            </a:br>
            <a:br>
              <a:rPr lang="en-US" b="1" dirty="0">
                <a:latin typeface="Arial Black" panose="020B0A04020102020204" pitchFamily="34" charset="0"/>
              </a:rPr>
            </a:br>
            <a:br>
              <a:rPr lang="en-US" b="1" dirty="0">
                <a:latin typeface="Arial Black" panose="020B0A04020102020204" pitchFamily="34" charset="0"/>
              </a:rPr>
            </a:br>
            <a:br>
              <a:rPr lang="en-US" b="1" dirty="0">
                <a:latin typeface="Arial Black" panose="020B0A04020102020204" pitchFamily="34" charset="0"/>
              </a:rPr>
            </a:br>
            <a:br>
              <a:rPr lang="en-US" b="1" dirty="0">
                <a:latin typeface="Arial Black" panose="020B0A04020102020204" pitchFamily="34" charset="0"/>
              </a:rPr>
            </a:br>
            <a:r>
              <a:rPr lang="en-US" sz="2700" b="1" dirty="0">
                <a:latin typeface="Arial Black" panose="020B0A04020102020204" pitchFamily="34" charset="0"/>
              </a:rPr>
              <a:t>Port Jervis Transportation History Center, Erie Turntable, 2022 Grant</a:t>
            </a:r>
            <a:endParaRPr lang="en-US" sz="2700" b="1" dirty="0"/>
          </a:p>
        </p:txBody>
      </p:sp>
      <p:pic>
        <p:nvPicPr>
          <p:cNvPr id="8" name="Picture Placeholder 7" descr="A train on a track&#10;&#10;Description automatically generated">
            <a:extLst>
              <a:ext uri="{FF2B5EF4-FFF2-40B4-BE49-F238E27FC236}">
                <a16:creationId xmlns:a16="http://schemas.microsoft.com/office/drawing/2014/main" id="{FC428368-945C-528E-40D9-9113714104D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7757" r="7757"/>
          <a:stretch>
            <a:fillRect/>
          </a:stretch>
        </p:blipFill>
        <p:spPr/>
      </p:pic>
      <p:sp>
        <p:nvSpPr>
          <p:cNvPr id="4" name="Text Placeholder 3">
            <a:extLst>
              <a:ext uri="{FF2B5EF4-FFF2-40B4-BE49-F238E27FC236}">
                <a16:creationId xmlns:a16="http://schemas.microsoft.com/office/drawing/2014/main" id="{1B43F721-6D1B-634E-B541-5CD98B4981B6}"/>
              </a:ext>
            </a:extLst>
          </p:cNvPr>
          <p:cNvSpPr>
            <a:spLocks noGrp="1"/>
          </p:cNvSpPr>
          <p:nvPr>
            <p:ph type="body" sz="half" idx="2"/>
          </p:nvPr>
        </p:nvSpPr>
        <p:spPr/>
        <p:txBody>
          <a:bodyPr>
            <a:normAutofit fontScale="92500" lnSpcReduction="20000"/>
          </a:bodyPr>
          <a:lstStyle/>
          <a:p>
            <a:pPr algn="l"/>
            <a:r>
              <a:rPr lang="en-US" sz="1800" b="0" i="0" u="none" strike="noStrike" baseline="0" dirty="0">
                <a:latin typeface="Times New Roman" panose="02020603050405020304" pitchFamily="18" charset="0"/>
                <a:cs typeface="Times New Roman" panose="02020603050405020304" pitchFamily="18" charset="0"/>
              </a:rPr>
              <a:t>The Port Jervis Transportation History Center (PJTHC) is housed on the former site of the Erie Railroad's Port Jervis engine terminal and roundhouse.</a:t>
            </a:r>
          </a:p>
          <a:p>
            <a:pPr algn="l"/>
            <a:r>
              <a:rPr lang="en-US" sz="1800" b="0" i="0" u="none" strike="noStrike" baseline="0" dirty="0">
                <a:latin typeface="Times New Roman" panose="02020603050405020304" pitchFamily="18" charset="0"/>
                <a:cs typeface="Times New Roman" panose="02020603050405020304" pitchFamily="18" charset="0"/>
              </a:rPr>
              <a:t>Thanks to a gracious $5,000 grant received from the National Railway Historical Society (NRHS) in late June of 2022, combined with several matching grants and donated services and materials, the PJTHC was able to acquire 1,400 linear feat of custom-cut 3"x10"x10' pressure treated Southern Yellow Pine to fully re-deck the turntable.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5664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571D6-7FC6-FE52-1241-8C4E1C50D2AE}"/>
              </a:ext>
            </a:extLst>
          </p:cNvPr>
          <p:cNvSpPr>
            <a:spLocks noGrp="1"/>
          </p:cNvSpPr>
          <p:nvPr>
            <p:ph type="title"/>
          </p:nvPr>
        </p:nvSpPr>
        <p:spPr>
          <a:xfrm>
            <a:off x="839788" y="1065119"/>
            <a:ext cx="3932237" cy="1859055"/>
          </a:xfrm>
        </p:spPr>
        <p:txBody>
          <a:bodyPr>
            <a:noAutofit/>
          </a:bodyPr>
          <a:lstStyle/>
          <a:p>
            <a:r>
              <a:rPr lang="en-US" b="1" dirty="0">
                <a:latin typeface="Arial Black" panose="020B0A04020102020204" pitchFamily="34" charset="0"/>
              </a:rPr>
              <a:t>Sumpter Valley Railroad Restoration, 2023 Grant</a:t>
            </a:r>
            <a:endParaRPr lang="en-US" dirty="0"/>
          </a:p>
        </p:txBody>
      </p:sp>
      <p:pic>
        <p:nvPicPr>
          <p:cNvPr id="6" name="Picture Placeholder 5" descr="A red building with a gravel road&#10;&#10;Description automatically generated">
            <a:extLst>
              <a:ext uri="{FF2B5EF4-FFF2-40B4-BE49-F238E27FC236}">
                <a16:creationId xmlns:a16="http://schemas.microsoft.com/office/drawing/2014/main" id="{6FD1C738-2F10-A0A5-F92F-97232623C0B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Text Placeholder 3">
            <a:extLst>
              <a:ext uri="{FF2B5EF4-FFF2-40B4-BE49-F238E27FC236}">
                <a16:creationId xmlns:a16="http://schemas.microsoft.com/office/drawing/2014/main" id="{82172BA9-02C2-68E0-3587-4D4FC70EBEAB}"/>
              </a:ext>
            </a:extLst>
          </p:cNvPr>
          <p:cNvSpPr>
            <a:spLocks noGrp="1"/>
          </p:cNvSpPr>
          <p:nvPr>
            <p:ph type="body" sz="half" idx="2"/>
          </p:nvPr>
        </p:nvSpPr>
        <p:spPr>
          <a:xfrm>
            <a:off x="839788" y="3095624"/>
            <a:ext cx="3932237" cy="2773363"/>
          </a:xfrm>
        </p:spPr>
        <p:txBody>
          <a:bodyPr/>
          <a:lstStyle/>
          <a:p>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Sumpter Valley Railroad Restoration, Inc., “SVRR” was awarded a Heritage Grant in 2023 to assist with construction of their new archive and library building.  The matching grant was targeted toward the HVAC system for the structure.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3351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758F4E-2161-B485-C89B-82E740164A6F}"/>
              </a:ext>
            </a:extLst>
          </p:cNvPr>
          <p:cNvSpPr>
            <a:spLocks noGrp="1"/>
          </p:cNvSpPr>
          <p:nvPr>
            <p:ph type="title"/>
          </p:nvPr>
        </p:nvSpPr>
        <p:spPr>
          <a:xfrm>
            <a:off x="966744" y="959587"/>
            <a:ext cx="9510756" cy="907313"/>
          </a:xfrm>
        </p:spPr>
        <p:txBody>
          <a:bodyPr>
            <a:noAutofit/>
          </a:bodyPr>
          <a:lstStyle/>
          <a:p>
            <a:r>
              <a:rPr lang="en-US" sz="2000" b="1" kern="100" dirty="0">
                <a:effectLst/>
                <a:latin typeface="Arial Black" panose="020B0A04020102020204" pitchFamily="34" charset="0"/>
                <a:ea typeface="Aptos" panose="020B0004020202020204" pitchFamily="34" charset="0"/>
              </a:rPr>
              <a:t>Southwest Wisconsin Chapter – </a:t>
            </a:r>
            <a:r>
              <a:rPr lang="en-US" sz="2000" kern="100" dirty="0">
                <a:effectLst/>
                <a:latin typeface="Arial Black" panose="020B0A04020102020204" pitchFamily="34" charset="0"/>
                <a:ea typeface="Aptos" panose="020B0004020202020204" pitchFamily="34" charset="0"/>
              </a:rPr>
              <a:t>Darlington WI caboose restoration project at the Lafayette County Historical and Genealogy Society.  Grant awarded $5,000 – 2024 Grant</a:t>
            </a:r>
            <a:r>
              <a:rPr lang="en-US" sz="2000" kern="100" dirty="0">
                <a:latin typeface="Arial Black" panose="020B0A04020102020204" pitchFamily="34" charset="0"/>
                <a:ea typeface="Aptos" panose="020B0004020202020204" pitchFamily="34" charset="0"/>
              </a:rPr>
              <a:t>.</a:t>
            </a:r>
            <a:r>
              <a:rPr lang="en-US" sz="2000" kern="100" dirty="0">
                <a:effectLst/>
                <a:latin typeface="Arial Black" panose="020B0A04020102020204" pitchFamily="34" charset="0"/>
                <a:ea typeface="Aptos" panose="020B0004020202020204" pitchFamily="34" charset="0"/>
              </a:rPr>
              <a:t> </a:t>
            </a:r>
            <a:r>
              <a:rPr lang="en-US" sz="2000" kern="100" dirty="0">
                <a:effectLst/>
                <a:highlight>
                  <a:srgbClr val="FFFF00"/>
                </a:highlight>
                <a:latin typeface="Arial Black" panose="020B0A04020102020204" pitchFamily="34" charset="0"/>
                <a:ea typeface="Aptos" panose="020B0004020202020204" pitchFamily="34" charset="0"/>
              </a:rPr>
              <a:t>New Chapter!!!</a:t>
            </a:r>
            <a:endParaRPr lang="en-US" sz="2800" dirty="0"/>
          </a:p>
        </p:txBody>
      </p:sp>
      <p:pic>
        <p:nvPicPr>
          <p:cNvPr id="8" name="Content Placeholder 7" descr="A train car on tracks&#10;&#10;Description automatically generated">
            <a:extLst>
              <a:ext uri="{FF2B5EF4-FFF2-40B4-BE49-F238E27FC236}">
                <a16:creationId xmlns:a16="http://schemas.microsoft.com/office/drawing/2014/main" id="{44918862-F32A-9343-A19D-8DBFEEC801F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66788" y="2458223"/>
            <a:ext cx="4446587" cy="3338553"/>
          </a:xfrm>
        </p:spPr>
      </p:pic>
      <p:pic>
        <p:nvPicPr>
          <p:cNvPr id="10" name="Content Placeholder 9" descr="A person digging a hole in the ground&#10;&#10;Description automatically generated">
            <a:extLst>
              <a:ext uri="{FF2B5EF4-FFF2-40B4-BE49-F238E27FC236}">
                <a16:creationId xmlns:a16="http://schemas.microsoft.com/office/drawing/2014/main" id="{AF857A12-D410-605C-B9CE-7C6D54D2AFA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09411" y="2251075"/>
            <a:ext cx="2821228" cy="3752850"/>
          </a:xfrm>
        </p:spPr>
      </p:pic>
    </p:spTree>
    <p:extLst>
      <p:ext uri="{BB962C8B-B14F-4D97-AF65-F5344CB8AC3E}">
        <p14:creationId xmlns:p14="http://schemas.microsoft.com/office/powerpoint/2010/main" val="423669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C1F609-1641-AC05-2991-E78B5C4E84EF}"/>
              </a:ext>
            </a:extLst>
          </p:cNvPr>
          <p:cNvSpPr>
            <a:spLocks noGrp="1"/>
          </p:cNvSpPr>
          <p:nvPr>
            <p:ph type="ctrTitle"/>
          </p:nvPr>
        </p:nvSpPr>
        <p:spPr>
          <a:xfrm>
            <a:off x="1206231" y="628094"/>
            <a:ext cx="8852169" cy="2105581"/>
          </a:xfrm>
        </p:spPr>
        <p:txBody>
          <a:bodyPr>
            <a:normAutofit fontScale="90000"/>
          </a:bodyPr>
          <a:lstStyle/>
          <a:p>
            <a:r>
              <a:rPr lang="en-US" sz="6000" b="1" dirty="0">
                <a:solidFill>
                  <a:srgbClr val="FF0000"/>
                </a:solidFill>
                <a:latin typeface="Arial Black" panose="020B0A04020102020204" pitchFamily="34" charset="0"/>
              </a:rPr>
              <a:t>Key Dates </a:t>
            </a:r>
            <a:r>
              <a:rPr lang="en-US" sz="6000" b="1">
                <a:solidFill>
                  <a:srgbClr val="FF0000"/>
                </a:solidFill>
                <a:latin typeface="Arial Black" panose="020B0A04020102020204" pitchFamily="34" charset="0"/>
              </a:rPr>
              <a:t>for 2027 </a:t>
            </a:r>
            <a:r>
              <a:rPr lang="en-US" sz="6000" b="1" dirty="0">
                <a:solidFill>
                  <a:srgbClr val="FF0000"/>
                </a:solidFill>
                <a:latin typeface="Arial Black" panose="020B0A04020102020204" pitchFamily="34" charset="0"/>
              </a:rPr>
              <a:t>NRHS Heritage Grants.</a:t>
            </a:r>
          </a:p>
        </p:txBody>
      </p:sp>
      <p:sp>
        <p:nvSpPr>
          <p:cNvPr id="6" name="Subtitle 5">
            <a:extLst>
              <a:ext uri="{FF2B5EF4-FFF2-40B4-BE49-F238E27FC236}">
                <a16:creationId xmlns:a16="http://schemas.microsoft.com/office/drawing/2014/main" id="{3CA65C88-448A-97C3-A578-6626750A826E}"/>
              </a:ext>
            </a:extLst>
          </p:cNvPr>
          <p:cNvSpPr>
            <a:spLocks noGrp="1"/>
          </p:cNvSpPr>
          <p:nvPr>
            <p:ph type="subTitle" idx="1"/>
          </p:nvPr>
        </p:nvSpPr>
        <p:spPr>
          <a:xfrm>
            <a:off x="966745" y="3169430"/>
            <a:ext cx="8720180" cy="3060476"/>
          </a:xfrm>
        </p:spPr>
        <p:txBody>
          <a:bodyPr>
            <a:noAutofit/>
          </a:bodyPr>
          <a:lstStyle/>
          <a:p>
            <a:pPr marL="457200" indent="-457200">
              <a:buAutoNum type="arabicPeriod"/>
            </a:pPr>
            <a:r>
              <a:rPr lang="en-US" sz="2800" dirty="0">
                <a:solidFill>
                  <a:schemeClr val="tx1"/>
                </a:solidFill>
                <a:latin typeface="Times New Roman" panose="02020603050405020304" pitchFamily="18" charset="0"/>
                <a:cs typeface="Times New Roman" panose="02020603050405020304" pitchFamily="18" charset="0"/>
              </a:rPr>
              <a:t>Applications will be available on the NRHS Website in mid-November.</a:t>
            </a:r>
          </a:p>
          <a:p>
            <a:pPr marL="457200" indent="-457200">
              <a:buAutoNum type="arabicPeriod"/>
            </a:pPr>
            <a:r>
              <a:rPr lang="en-US" sz="2800" dirty="0">
                <a:solidFill>
                  <a:schemeClr val="tx1"/>
                </a:solidFill>
                <a:latin typeface="Times New Roman" panose="02020603050405020304" pitchFamily="18" charset="0"/>
                <a:cs typeface="Times New Roman" panose="02020603050405020304" pitchFamily="18" charset="0"/>
              </a:rPr>
              <a:t>Deadline will be </a:t>
            </a:r>
            <a:r>
              <a:rPr lang="en-US" sz="2800" b="1" dirty="0">
                <a:solidFill>
                  <a:schemeClr val="tx1"/>
                </a:solidFill>
                <a:latin typeface="Times New Roman" panose="02020603050405020304" pitchFamily="18" charset="0"/>
                <a:cs typeface="Times New Roman" panose="02020603050405020304" pitchFamily="18" charset="0"/>
              </a:rPr>
              <a:t>January 31, 2027 </a:t>
            </a:r>
            <a:r>
              <a:rPr lang="en-US" sz="2800" dirty="0">
                <a:solidFill>
                  <a:schemeClr val="tx1"/>
                </a:solidFill>
                <a:latin typeface="Times New Roman" panose="02020603050405020304" pitchFamily="18" charset="0"/>
                <a:cs typeface="Times New Roman" panose="02020603050405020304" pitchFamily="18" charset="0"/>
              </a:rPr>
              <a:t>at 8PM Eastern Standard time.</a:t>
            </a:r>
          </a:p>
        </p:txBody>
      </p:sp>
    </p:spTree>
    <p:extLst>
      <p:ext uri="{BB962C8B-B14F-4D97-AF65-F5344CB8AC3E}">
        <p14:creationId xmlns:p14="http://schemas.microsoft.com/office/powerpoint/2010/main" val="376555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7" presetClass="path" presetSubtype="0" accel="50000" decel="50000" fill="hold" grpId="0" nodeType="clickEffect">
                                  <p:stCondLst>
                                    <p:cond delay="0"/>
                                  </p:stCondLst>
                                  <p:childTnLst>
                                    <p:animMotion origin="layout" path="M 0 0 L 0.067 0.04 C 0.081 0.049 0.102 0.054 0.124 0.054 C 0.149 0.054 0.169 0.049 0.183 0.04 L 0.25 0 E" pathEditMode="relative" ptsTypes="">
                                      <p:cBhvr>
                                        <p:cTn id="11" dur="2000" fill="hold"/>
                                        <p:tgtEl>
                                          <p:spTgt spid="6">
                                            <p:txEl>
                                              <p:pRg st="0" end="0"/>
                                            </p:txEl>
                                          </p:spTgt>
                                        </p:tgtEl>
                                        <p:attrNameLst>
                                          <p:attrName>ppt_x</p:attrName>
                                          <p:attrName>ppt_y</p:attrName>
                                        </p:attrNameLst>
                                      </p:cBhvr>
                                    </p:animMotion>
                                  </p:childTnLst>
                                </p:cTn>
                              </p:par>
                            </p:childTnLst>
                          </p:cTn>
                        </p:par>
                      </p:childTnLst>
                    </p:cTn>
                  </p:par>
                  <p:par>
                    <p:cTn id="12" fill="hold">
                      <p:stCondLst>
                        <p:cond delay="indefinite"/>
                      </p:stCondLst>
                      <p:childTnLst>
                        <p:par>
                          <p:cTn id="13" fill="hold">
                            <p:stCondLst>
                              <p:cond delay="0"/>
                            </p:stCondLst>
                            <p:childTnLst>
                              <p:par>
                                <p:cTn id="14" presetID="37" presetClass="path" presetSubtype="0" accel="50000" decel="50000" fill="hold" grpId="0" nodeType="clickEffect">
                                  <p:stCondLst>
                                    <p:cond delay="0"/>
                                  </p:stCondLst>
                                  <p:childTnLst>
                                    <p:animMotion origin="layout" path="M 0 0 L 0.067 0.04 C 0.081 0.049 0.102 0.054 0.124 0.054 C 0.149 0.054 0.169 0.049 0.183 0.04 L 0.25 0 E" pathEditMode="relative" ptsTypes="">
                                      <p:cBhvr>
                                        <p:cTn id="15" dur="2000" fill="hold"/>
                                        <p:tgtEl>
                                          <p:spTgt spid="6">
                                            <p:txEl>
                                              <p:pRg st="1" end="1"/>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066E7-2BF7-4045-E5BD-DC45FD949F59}"/>
              </a:ext>
            </a:extLst>
          </p:cNvPr>
          <p:cNvSpPr>
            <a:spLocks noGrp="1"/>
          </p:cNvSpPr>
          <p:nvPr>
            <p:ph type="title"/>
          </p:nvPr>
        </p:nvSpPr>
        <p:spPr/>
        <p:txBody>
          <a:bodyPr/>
          <a:lstStyle/>
          <a:p>
            <a:endParaRPr lang="en-US" dirty="0"/>
          </a:p>
        </p:txBody>
      </p:sp>
      <p:pic>
        <p:nvPicPr>
          <p:cNvPr id="7" name="Content Placeholder 6" descr="A screenshot of a computer&#10;&#10;Description automatically generated">
            <a:extLst>
              <a:ext uri="{FF2B5EF4-FFF2-40B4-BE49-F238E27FC236}">
                <a16:creationId xmlns:a16="http://schemas.microsoft.com/office/drawing/2014/main" id="{6DCFAE12-6A45-4003-79C1-B4E2A6D5F395}"/>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5250" r="1404" b="5341"/>
          <a:stretch/>
        </p:blipFill>
        <p:spPr bwMode="auto">
          <a:xfrm>
            <a:off x="73243" y="304799"/>
            <a:ext cx="12100284" cy="6172201"/>
          </a:xfrm>
          <a:prstGeom prst="rect">
            <a:avLst/>
          </a:prstGeom>
          <a:ln>
            <a:noFill/>
          </a:ln>
          <a:extLst>
            <a:ext uri="{53640926-AAD7-44D8-BBD7-CCE9431645EC}">
              <a14:shadowObscured xmlns:a14="http://schemas.microsoft.com/office/drawing/2010/main"/>
            </a:ext>
          </a:extLst>
        </p:spPr>
      </p:pic>
      <p:sp>
        <p:nvSpPr>
          <p:cNvPr id="8" name="Arrow: U-Turn 7">
            <a:extLst>
              <a:ext uri="{FF2B5EF4-FFF2-40B4-BE49-F238E27FC236}">
                <a16:creationId xmlns:a16="http://schemas.microsoft.com/office/drawing/2014/main" id="{E885EB5E-D275-A737-E40C-7B18C370AAEF}"/>
              </a:ext>
            </a:extLst>
          </p:cNvPr>
          <p:cNvSpPr/>
          <p:nvPr/>
        </p:nvSpPr>
        <p:spPr>
          <a:xfrm>
            <a:off x="5504908" y="520675"/>
            <a:ext cx="886968" cy="877824"/>
          </a:xfrm>
          <a:prstGeom prst="utur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09359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E7D38-52F6-5CEA-23DD-C59869AF999E}"/>
              </a:ext>
            </a:extLst>
          </p:cNvPr>
          <p:cNvSpPr>
            <a:spLocks noGrp="1"/>
          </p:cNvSpPr>
          <p:nvPr>
            <p:ph type="title"/>
          </p:nvPr>
        </p:nvSpPr>
        <p:spPr/>
        <p:txBody>
          <a:bodyPr/>
          <a:lstStyle/>
          <a:p>
            <a:endParaRPr lang="en-US"/>
          </a:p>
        </p:txBody>
      </p:sp>
      <p:pic>
        <p:nvPicPr>
          <p:cNvPr id="4" name="Content Placeholder 3" descr="A screenshot of a computer&#10;&#10;Description automatically generated">
            <a:extLst>
              <a:ext uri="{FF2B5EF4-FFF2-40B4-BE49-F238E27FC236}">
                <a16:creationId xmlns:a16="http://schemas.microsoft.com/office/drawing/2014/main" id="{5AE5D24F-2A0A-C544-7C09-BD0E9BBF904E}"/>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051" t="5469" r="384" b="4787"/>
          <a:stretch/>
        </p:blipFill>
        <p:spPr bwMode="auto">
          <a:xfrm>
            <a:off x="283985" y="239486"/>
            <a:ext cx="11908015" cy="6161314"/>
          </a:xfrm>
          <a:prstGeom prst="rect">
            <a:avLst/>
          </a:prstGeom>
          <a:ln>
            <a:noFill/>
          </a:ln>
          <a:extLst>
            <a:ext uri="{53640926-AAD7-44D8-BBD7-CCE9431645EC}">
              <a14:shadowObscured xmlns:a14="http://schemas.microsoft.com/office/drawing/2010/main"/>
            </a:ext>
          </a:extLst>
        </p:spPr>
      </p:pic>
      <p:sp>
        <p:nvSpPr>
          <p:cNvPr id="8" name="Smiley Face 7">
            <a:extLst>
              <a:ext uri="{FF2B5EF4-FFF2-40B4-BE49-F238E27FC236}">
                <a16:creationId xmlns:a16="http://schemas.microsoft.com/office/drawing/2014/main" id="{78C3D97A-E351-2FB4-204F-D36340F741A7}"/>
              </a:ext>
            </a:extLst>
          </p:cNvPr>
          <p:cNvSpPr/>
          <p:nvPr/>
        </p:nvSpPr>
        <p:spPr>
          <a:xfrm>
            <a:off x="4833257" y="1262743"/>
            <a:ext cx="914400" cy="914400"/>
          </a:xfrm>
          <a:prstGeom prst="smileyFac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165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7" presetClass="path" presetSubtype="0" accel="50000" decel="50000" fill="hold" grpId="0" nodeType="clickEffect">
                                  <p:stCondLst>
                                    <p:cond delay="0"/>
                                  </p:stCondLst>
                                  <p:childTnLst>
                                    <p:animMotion origin="layout" path="M 0 0 L 0.067 0.04 C 0.081 0.049 0.102 0.054 0.124 0.054 C 0.149 0.054 0.169 0.049 0.183 0.04 L 0.25 0 E" pathEditMode="relative" ptsTypes="">
                                      <p:cBhvr>
                                        <p:cTn id="14" dur="2000" fill="hold"/>
                                        <p:tgtEl>
                                          <p:spTgt spid="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BBC4E-B9D4-18B9-84D9-CCDC460274CB}"/>
              </a:ext>
            </a:extLst>
          </p:cNvPr>
          <p:cNvSpPr>
            <a:spLocks noGrp="1"/>
          </p:cNvSpPr>
          <p:nvPr>
            <p:ph type="title"/>
          </p:nvPr>
        </p:nvSpPr>
        <p:spPr/>
        <p:txBody>
          <a:bodyPr/>
          <a:lstStyle/>
          <a:p>
            <a:endParaRPr lang="en-US"/>
          </a:p>
        </p:txBody>
      </p:sp>
      <p:pic>
        <p:nvPicPr>
          <p:cNvPr id="5" name="Content Placeholder 4" descr="A train on the track&#10;&#10;Description automatically generated">
            <a:extLst>
              <a:ext uri="{FF2B5EF4-FFF2-40B4-BE49-F238E27FC236}">
                <a16:creationId xmlns:a16="http://schemas.microsoft.com/office/drawing/2014/main" id="{4E41F14D-2269-67A8-4DDC-33E7A1AC2B39}"/>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28" t="11624" r="385" b="4730"/>
          <a:stretch/>
        </p:blipFill>
        <p:spPr bwMode="auto">
          <a:xfrm>
            <a:off x="178050" y="206828"/>
            <a:ext cx="11902503" cy="60089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73264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F1E85-F806-9289-E71B-C4DA3B28125C}"/>
              </a:ext>
            </a:extLst>
          </p:cNvPr>
          <p:cNvSpPr>
            <a:spLocks noGrp="1"/>
          </p:cNvSpPr>
          <p:nvPr>
            <p:ph type="title"/>
          </p:nvPr>
        </p:nvSpPr>
        <p:spPr/>
        <p:txBody>
          <a:bodyPr/>
          <a:lstStyle/>
          <a:p>
            <a:endParaRPr lang="en-US" dirty="0"/>
          </a:p>
        </p:txBody>
      </p:sp>
      <p:sp>
        <p:nvSpPr>
          <p:cNvPr id="6" name="Content Placeholder 5">
            <a:extLst>
              <a:ext uri="{FF2B5EF4-FFF2-40B4-BE49-F238E27FC236}">
                <a16:creationId xmlns:a16="http://schemas.microsoft.com/office/drawing/2014/main" id="{07C7E7F8-A08B-3CDC-1189-05B0BBB946B7}"/>
              </a:ext>
            </a:extLst>
          </p:cNvPr>
          <p:cNvSpPr>
            <a:spLocks noGrp="1"/>
          </p:cNvSpPr>
          <p:nvPr>
            <p:ph idx="1"/>
          </p:nvPr>
        </p:nvSpPr>
        <p:spPr/>
        <p:txBody>
          <a:bodyPr/>
          <a:lstStyle/>
          <a:p>
            <a:endParaRPr lang="en-US"/>
          </a:p>
        </p:txBody>
      </p:sp>
      <p:pic>
        <p:nvPicPr>
          <p:cNvPr id="7" name="Picture 6" descr="A screenshot of a computer&#10;&#10;Description automatically generated">
            <a:extLst>
              <a:ext uri="{FF2B5EF4-FFF2-40B4-BE49-F238E27FC236}">
                <a16:creationId xmlns:a16="http://schemas.microsoft.com/office/drawing/2014/main" id="{0A5F5EE1-F90E-94D7-C7B5-287EDA62DE3D}"/>
              </a:ext>
            </a:extLst>
          </p:cNvPr>
          <p:cNvPicPr>
            <a:picLocks noChangeAspect="1"/>
          </p:cNvPicPr>
          <p:nvPr/>
        </p:nvPicPr>
        <p:blipFill rotWithShape="1">
          <a:blip r:embed="rId3"/>
          <a:srcRect t="4898" r="800" b="5134"/>
          <a:stretch/>
        </p:blipFill>
        <p:spPr bwMode="auto">
          <a:xfrm>
            <a:off x="685800" y="116696"/>
            <a:ext cx="10886543" cy="6665104"/>
          </a:xfrm>
          <a:prstGeom prst="rect">
            <a:avLst/>
          </a:prstGeom>
          <a:ln>
            <a:noFill/>
          </a:ln>
          <a:extLst>
            <a:ext uri="{53640926-AAD7-44D8-BBD7-CCE9431645EC}">
              <a14:shadowObscured xmlns:a14="http://schemas.microsoft.com/office/drawing/2010/main"/>
            </a:ext>
          </a:extLst>
        </p:spPr>
      </p:pic>
      <p:sp>
        <p:nvSpPr>
          <p:cNvPr id="8" name="Arrow: Right 7">
            <a:extLst>
              <a:ext uri="{FF2B5EF4-FFF2-40B4-BE49-F238E27FC236}">
                <a16:creationId xmlns:a16="http://schemas.microsoft.com/office/drawing/2014/main" id="{B676923B-BC0A-D172-9F05-EAF7222DA20F}"/>
              </a:ext>
            </a:extLst>
          </p:cNvPr>
          <p:cNvSpPr/>
          <p:nvPr/>
        </p:nvSpPr>
        <p:spPr>
          <a:xfrm>
            <a:off x="685800" y="2248257"/>
            <a:ext cx="978408" cy="48463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18363D3F-FF4E-4013-7A08-1DD580C1C596}"/>
              </a:ext>
            </a:extLst>
          </p:cNvPr>
          <p:cNvSpPr/>
          <p:nvPr/>
        </p:nvSpPr>
        <p:spPr>
          <a:xfrm>
            <a:off x="685798" y="3913109"/>
            <a:ext cx="978409" cy="48463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85BEBCCB-AF7A-D0AE-D4FA-10F9769D68CF}"/>
              </a:ext>
            </a:extLst>
          </p:cNvPr>
          <p:cNvSpPr/>
          <p:nvPr/>
        </p:nvSpPr>
        <p:spPr>
          <a:xfrm>
            <a:off x="706918" y="5085012"/>
            <a:ext cx="978408" cy="48463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831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2C32-0D75-B38B-9623-E90998FB1DDD}"/>
              </a:ext>
            </a:extLst>
          </p:cNvPr>
          <p:cNvSpPr>
            <a:spLocks noGrp="1"/>
          </p:cNvSpPr>
          <p:nvPr>
            <p:ph type="title"/>
          </p:nvPr>
        </p:nvSpPr>
        <p:spPr>
          <a:xfrm>
            <a:off x="966745" y="704851"/>
            <a:ext cx="8024856" cy="523874"/>
          </a:xfrm>
        </p:spPr>
        <p:txBody>
          <a:bodyPr>
            <a:noAutofit/>
          </a:bodyPr>
          <a:lstStyle/>
          <a:p>
            <a:r>
              <a:rPr lang="en-US" sz="2800" dirty="0">
                <a:latin typeface="Times New Roman" panose="02020603050405020304" pitchFamily="18" charset="0"/>
                <a:cs typeface="Times New Roman" panose="02020603050405020304" pitchFamily="18" charset="0"/>
              </a:rPr>
              <a:t>Listing of NRHS Heritage Grants from NRHS Website</a:t>
            </a:r>
          </a:p>
        </p:txBody>
      </p:sp>
      <p:sp>
        <p:nvSpPr>
          <p:cNvPr id="9" name="Content Placeholder 8">
            <a:extLst>
              <a:ext uri="{FF2B5EF4-FFF2-40B4-BE49-F238E27FC236}">
                <a16:creationId xmlns:a16="http://schemas.microsoft.com/office/drawing/2014/main" id="{D28A301C-265C-025A-77B5-F23DC32CD63A}"/>
              </a:ext>
            </a:extLst>
          </p:cNvPr>
          <p:cNvSpPr>
            <a:spLocks noGrp="1"/>
          </p:cNvSpPr>
          <p:nvPr>
            <p:ph idx="1"/>
          </p:nvPr>
        </p:nvSpPr>
        <p:spPr>
          <a:xfrm>
            <a:off x="966744" y="1228726"/>
            <a:ext cx="10169342" cy="5429250"/>
          </a:xfrm>
        </p:spPr>
        <p:txBody>
          <a:bodyPr>
            <a:noAutofit/>
          </a:bodyPr>
          <a:lstStyle/>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2024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2023 NRHS Heritage Grant Awards – Part 1</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2023 NRHS Heritage Grant Awards – Part 2</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2022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2021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7"/>
              </a:rPr>
              <a:t>2020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8"/>
              </a:rPr>
              <a:t>2019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2018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2017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2016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12"/>
              </a:rPr>
              <a:t>2015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13"/>
              </a:rPr>
              <a:t>2014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14"/>
              </a:rPr>
              <a:t>2013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15"/>
              </a:rPr>
              <a:t>2012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ts val="1920"/>
              </a:lnSpc>
              <a:spcBef>
                <a:spcPts val="0"/>
              </a:spcBef>
              <a:spcAft>
                <a:spcPts val="900"/>
              </a:spcAft>
            </a:pPr>
            <a:r>
              <a:rPr lang="en-US" sz="1600" u="sng" kern="0" dirty="0">
                <a:solidFill>
                  <a:srgbClr val="DB3D13"/>
                </a:solidFill>
                <a:effectLst/>
                <a:latin typeface="Times New Roman" panose="02020603050405020304" pitchFamily="18" charset="0"/>
                <a:ea typeface="Times New Roman" panose="02020603050405020304" pitchFamily="18" charset="0"/>
                <a:cs typeface="Times New Roman" panose="02020603050405020304" pitchFamily="18" charset="0"/>
                <a:hlinkClick r:id="rId16"/>
              </a:rPr>
              <a:t>2011 NRHS Heritage Grant Awards</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endParaRPr lang="en-US" sz="1600" dirty="0"/>
          </a:p>
        </p:txBody>
      </p:sp>
    </p:spTree>
    <p:extLst>
      <p:ext uri="{BB962C8B-B14F-4D97-AF65-F5344CB8AC3E}">
        <p14:creationId xmlns:p14="http://schemas.microsoft.com/office/powerpoint/2010/main" val="40855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572FA9-9496-389F-45BE-FAC81514A938}"/>
              </a:ext>
            </a:extLst>
          </p:cNvPr>
          <p:cNvSpPr>
            <a:spLocks noGrp="1"/>
          </p:cNvSpPr>
          <p:nvPr>
            <p:ph type="title"/>
          </p:nvPr>
        </p:nvSpPr>
        <p:spPr>
          <a:xfrm>
            <a:off x="839788" y="1065120"/>
            <a:ext cx="3932237" cy="1887630"/>
          </a:xfrm>
        </p:spPr>
        <p:txBody>
          <a:bodyPr>
            <a:noAutofit/>
          </a:bodyPr>
          <a:lstStyle/>
          <a:p>
            <a:r>
              <a:rPr lang="en-US" u="sng" dirty="0">
                <a:solidFill>
                  <a:schemeClr val="tx1"/>
                </a:solidFill>
                <a:effectLst/>
                <a:latin typeface="Arial Black" panose="020B0A04020102020204" pitchFamily="34" charset="0"/>
                <a:ea typeface="Times New Roman" panose="02020603050405020304" pitchFamily="18" charset="0"/>
                <a:cs typeface="Times New Roman" panose="02020603050405020304" pitchFamily="18" charset="0"/>
              </a:rPr>
              <a:t>$3,000</a:t>
            </a:r>
            <a:r>
              <a:rPr lang="en-US" dirty="0">
                <a:solidFill>
                  <a:schemeClr val="tx1"/>
                </a:solidFill>
                <a:effectLst/>
                <a:latin typeface="Arial Black" panose="020B0A04020102020204" pitchFamily="34" charset="0"/>
                <a:ea typeface="Times New Roman" panose="02020603050405020304" pitchFamily="18" charset="0"/>
                <a:cs typeface="Times New Roman" panose="02020603050405020304" pitchFamily="18" charset="0"/>
              </a:rPr>
              <a:t> to the Hawaiian Railway Society in 2020</a:t>
            </a:r>
            <a:endParaRPr lang="en-US" dirty="0">
              <a:solidFill>
                <a:schemeClr val="tx1"/>
              </a:solidFill>
              <a:latin typeface="Arial Black" panose="020B0A04020102020204" pitchFamily="34" charset="0"/>
            </a:endParaRPr>
          </a:p>
        </p:txBody>
      </p:sp>
      <p:sp>
        <p:nvSpPr>
          <p:cNvPr id="6" name="Text Placeholder 5">
            <a:extLst>
              <a:ext uri="{FF2B5EF4-FFF2-40B4-BE49-F238E27FC236}">
                <a16:creationId xmlns:a16="http://schemas.microsoft.com/office/drawing/2014/main" id="{A0E3C34E-9D5E-36F6-9434-382C73FA30A0}"/>
              </a:ext>
            </a:extLst>
          </p:cNvPr>
          <p:cNvSpPr>
            <a:spLocks noGrp="1"/>
          </p:cNvSpPr>
          <p:nvPr>
            <p:ph type="body" sz="half" idx="2"/>
          </p:nvPr>
        </p:nvSpPr>
        <p:spPr>
          <a:xfrm>
            <a:off x="839788" y="2952750"/>
            <a:ext cx="4132262" cy="2916238"/>
          </a:xfrm>
        </p:spPr>
        <p:txBody>
          <a:bodyPr>
            <a:noAutofit/>
          </a:bodyPr>
          <a:lstStyle/>
          <a:p>
            <a:r>
              <a:rPr lang="en-US" sz="1800" dirty="0">
                <a:latin typeface="Times New Roman" panose="02020603050405020304" pitchFamily="18" charset="0"/>
                <a:cs typeface="Times New Roman" panose="02020603050405020304" pitchFamily="18" charset="0"/>
              </a:rPr>
              <a:t>With the generous support of its members, donors and organizations such as the NRHS, the HRS, as part of a larger rail yard development project including a replica OR&amp;L Station and a covered rolling stock storage and display facility, will soon break ground on a new museum structure designed to resemble an early 20th century OR&amp;L freight building.</a:t>
            </a:r>
          </a:p>
        </p:txBody>
      </p:sp>
      <p:pic>
        <p:nvPicPr>
          <p:cNvPr id="17" name="Picture Placeholder 16" descr="A train with people on it&#10;&#10;Description automatically generated">
            <a:extLst>
              <a:ext uri="{FF2B5EF4-FFF2-40B4-BE49-F238E27FC236}">
                <a16:creationId xmlns:a16="http://schemas.microsoft.com/office/drawing/2014/main" id="{3DFF8C3F-0CFF-A907-8B16-027C4F6F60E1}"/>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8829" r="18861" b="16398"/>
          <a:stretch/>
        </p:blipFill>
        <p:spPr>
          <a:xfrm>
            <a:off x="5183188" y="987426"/>
            <a:ext cx="6169024" cy="4074432"/>
          </a:xfrm>
        </p:spPr>
      </p:pic>
    </p:spTree>
    <p:extLst>
      <p:ext uri="{BB962C8B-B14F-4D97-AF65-F5344CB8AC3E}">
        <p14:creationId xmlns:p14="http://schemas.microsoft.com/office/powerpoint/2010/main" val="4220461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F89EB-0BC2-D0D7-87BA-1EE13BCAA2D5}"/>
              </a:ext>
            </a:extLst>
          </p:cNvPr>
          <p:cNvSpPr>
            <a:spLocks noGrp="1"/>
          </p:cNvSpPr>
          <p:nvPr>
            <p:ph type="title"/>
          </p:nvPr>
        </p:nvSpPr>
        <p:spPr>
          <a:xfrm>
            <a:off x="839788" y="987426"/>
            <a:ext cx="3932237" cy="1069974"/>
          </a:xfrm>
        </p:spPr>
        <p:txBody>
          <a:bodyPr>
            <a:normAutofit fontScale="90000"/>
          </a:bodyPr>
          <a:lstStyle/>
          <a:p>
            <a:r>
              <a:rPr lang="en-US" dirty="0">
                <a:latin typeface="Arial Black" panose="020B0A04020102020204" pitchFamily="34" charset="0"/>
              </a:rPr>
              <a:t>Cape Cod Chapter, </a:t>
            </a:r>
            <a:br>
              <a:rPr lang="en-US" dirty="0">
                <a:latin typeface="Arial Black" panose="020B0A04020102020204" pitchFamily="34" charset="0"/>
              </a:rPr>
            </a:br>
            <a:r>
              <a:rPr lang="en-US" dirty="0">
                <a:latin typeface="Arial Black" panose="020B0A04020102020204" pitchFamily="34" charset="0"/>
              </a:rPr>
              <a:t>2020 Grant</a:t>
            </a:r>
          </a:p>
        </p:txBody>
      </p:sp>
      <p:pic>
        <p:nvPicPr>
          <p:cNvPr id="6" name="Picture Placeholder 5" descr="A train car in a grassy area&#10;&#10;Description automatically generated">
            <a:extLst>
              <a:ext uri="{FF2B5EF4-FFF2-40B4-BE49-F238E27FC236}">
                <a16:creationId xmlns:a16="http://schemas.microsoft.com/office/drawing/2014/main" id="{50310279-C99E-D231-C94C-65802A5C953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Text Placeholder 3">
            <a:extLst>
              <a:ext uri="{FF2B5EF4-FFF2-40B4-BE49-F238E27FC236}">
                <a16:creationId xmlns:a16="http://schemas.microsoft.com/office/drawing/2014/main" id="{D7FE3F00-DC99-6ED5-B1E9-4A0A73539984}"/>
              </a:ext>
            </a:extLst>
          </p:cNvPr>
          <p:cNvSpPr>
            <a:spLocks noGrp="1"/>
          </p:cNvSpPr>
          <p:nvPr>
            <p:ph type="body" sz="half" idx="2"/>
          </p:nvPr>
        </p:nvSpPr>
        <p:spPr/>
        <p:txBody>
          <a:bodyPr>
            <a:normAutofit lnSpcReduction="10000"/>
          </a:bodyPr>
          <a:lstStyle/>
          <a:p>
            <a:pPr marL="0" marR="0" fontAlgn="base">
              <a:spcBef>
                <a:spcPts val="0"/>
              </a:spcBef>
              <a:spcAft>
                <a:spcPts val="0"/>
              </a:spcAft>
            </a:pPr>
            <a:r>
              <a:rPr lang="en-US" sz="2100" dirty="0">
                <a:effectLst/>
                <a:latin typeface="Times New Roman" panose="02020603050405020304" pitchFamily="18" charset="0"/>
                <a:ea typeface="Times New Roman" panose="02020603050405020304" pitchFamily="18" charset="0"/>
                <a:cs typeface="Times New Roman" panose="02020603050405020304" pitchFamily="18" charset="0"/>
              </a:rPr>
              <a:t>Cape Cod Chapter NRHS received an $1800.00 grant from the National Railway Historical Society Heritage Grants for the restoration of an old New Haven Railroad boxcar.  Cape Cod Chapter, NRHS has matching grant funds set aside.  </a:t>
            </a:r>
          </a:p>
          <a:p>
            <a:pPr marL="0" marR="0" fontAlgn="base">
              <a:spcBef>
                <a:spcPts val="0"/>
              </a:spcBef>
              <a:spcAft>
                <a:spcPts val="0"/>
              </a:spcAft>
            </a:pPr>
            <a:r>
              <a:rPr lang="en-US" sz="2600" dirty="0">
                <a:effectLst/>
                <a:latin typeface="Cambria" panose="02040503050406030204" pitchFamily="18" charset="0"/>
                <a:ea typeface="Times New Roman" panose="02020603050405020304" pitchFamily="18" charset="0"/>
                <a:cs typeface="Calibri" panose="020F0502020204030204" pitchFamily="34" charset="0"/>
              </a:rPr>
              <a:t> </a:t>
            </a:r>
            <a:endParaRPr lang="en-US" sz="26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895160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2E88F-A23B-1186-3374-F161C737B122}"/>
              </a:ext>
            </a:extLst>
          </p:cNvPr>
          <p:cNvSpPr>
            <a:spLocks noGrp="1"/>
          </p:cNvSpPr>
          <p:nvPr>
            <p:ph type="title"/>
          </p:nvPr>
        </p:nvSpPr>
        <p:spPr>
          <a:xfrm>
            <a:off x="839788" y="987425"/>
            <a:ext cx="3932237" cy="1336675"/>
          </a:xfrm>
        </p:spPr>
        <p:txBody>
          <a:bodyPr>
            <a:noAutofit/>
          </a:bodyPr>
          <a:lstStyle/>
          <a:p>
            <a:r>
              <a:rPr lang="en-US" sz="2800" b="1" dirty="0" err="1">
                <a:latin typeface="Arial Black" panose="020B0A04020102020204" pitchFamily="34" charset="0"/>
              </a:rPr>
              <a:t>Bucksgahuda</a:t>
            </a:r>
            <a:r>
              <a:rPr lang="en-US" sz="2800" b="1" dirty="0">
                <a:latin typeface="Arial Black" panose="020B0A04020102020204" pitchFamily="34" charset="0"/>
              </a:rPr>
              <a:t> and Western Railroad,</a:t>
            </a:r>
            <a:br>
              <a:rPr lang="en-US" sz="2800" b="1" dirty="0">
                <a:latin typeface="Arial Black" panose="020B0A04020102020204" pitchFamily="34" charset="0"/>
              </a:rPr>
            </a:br>
            <a:r>
              <a:rPr lang="en-US" sz="2800" b="1" dirty="0">
                <a:latin typeface="Arial Black" panose="020B0A04020102020204" pitchFamily="34" charset="0"/>
              </a:rPr>
              <a:t>2021 Grant</a:t>
            </a:r>
          </a:p>
        </p:txBody>
      </p:sp>
      <p:pic>
        <p:nvPicPr>
          <p:cNvPr id="12" name="Picture Placeholder 11" descr="A tractor on train tracks&#10;&#10;Description automatically generated">
            <a:extLst>
              <a:ext uri="{FF2B5EF4-FFF2-40B4-BE49-F238E27FC236}">
                <a16:creationId xmlns:a16="http://schemas.microsoft.com/office/drawing/2014/main" id="{046378EF-1D7F-2E49-BA92-ED7A6BCF5F3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1480" r="21480"/>
          <a:stretch>
            <a:fillRect/>
          </a:stretch>
        </p:blipFill>
        <p:spPr/>
      </p:pic>
      <p:sp>
        <p:nvSpPr>
          <p:cNvPr id="4" name="Text Placeholder 3">
            <a:extLst>
              <a:ext uri="{FF2B5EF4-FFF2-40B4-BE49-F238E27FC236}">
                <a16:creationId xmlns:a16="http://schemas.microsoft.com/office/drawing/2014/main" id="{3AAAB5D2-F7FF-D674-A49A-7D3025AEAB4A}"/>
              </a:ext>
            </a:extLst>
          </p:cNvPr>
          <p:cNvSpPr>
            <a:spLocks noGrp="1"/>
          </p:cNvSpPr>
          <p:nvPr>
            <p:ph type="body" sz="half" idx="2"/>
          </p:nvPr>
        </p:nvSpPr>
        <p:spPr/>
        <p:txBody>
          <a:bodyPr/>
          <a:lstStyle/>
          <a:p>
            <a:pPr marL="0" marR="0" hangingPunct="0">
              <a:spcBef>
                <a:spcPts val="0"/>
              </a:spcBef>
              <a:spcAft>
                <a:spcPts val="0"/>
              </a:spcAft>
            </a:pPr>
            <a:r>
              <a:rPr lang="en-US" sz="1800" dirty="0">
                <a:effectLst/>
                <a:latin typeface="Times New Roman" panose="02020603050405020304" pitchFamily="18" charset="0"/>
                <a:ea typeface="Times New Roman" panose="02020603050405020304" pitchFamily="18" charset="0"/>
              </a:rPr>
              <a:t>The </a:t>
            </a:r>
            <a:r>
              <a:rPr lang="en-US" sz="1800" dirty="0" err="1">
                <a:effectLst/>
                <a:latin typeface="Times New Roman" panose="02020603050405020304" pitchFamily="18" charset="0"/>
                <a:ea typeface="Times New Roman" panose="02020603050405020304" pitchFamily="18" charset="0"/>
              </a:rPr>
              <a:t>Bucksgahuda</a:t>
            </a:r>
            <a:r>
              <a:rPr lang="en-US" sz="1800" dirty="0">
                <a:effectLst/>
                <a:latin typeface="Times New Roman" panose="02020603050405020304" pitchFamily="18" charset="0"/>
                <a:ea typeface="Times New Roman" panose="02020603050405020304" pitchFamily="18" charset="0"/>
              </a:rPr>
              <a:t> and Western Railroad Co., a 501C3 Corporation is pleased to announce that the $5,000 Heritage Grant, from the National Railway Historical Society, has been used to help purchase a new Kubota B26TLB. This purchase allows us to have a backhoe again as our original one of 22 years was beyond repair. </a:t>
            </a:r>
          </a:p>
          <a:p>
            <a:pPr marL="0" marR="0" hangingPunct="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endParaRPr lang="en-US" dirty="0"/>
          </a:p>
        </p:txBody>
      </p:sp>
    </p:spTree>
    <p:extLst>
      <p:ext uri="{BB962C8B-B14F-4D97-AF65-F5344CB8AC3E}">
        <p14:creationId xmlns:p14="http://schemas.microsoft.com/office/powerpoint/2010/main" val="2573036073"/>
      </p:ext>
    </p:extLst>
  </p:cSld>
  <p:clrMapOvr>
    <a:masterClrMapping/>
  </p:clrMapOvr>
</p:sld>
</file>

<file path=ppt/theme/theme1.xml><?xml version="1.0" encoding="utf-8"?>
<a:theme xmlns:a="http://schemas.openxmlformats.org/drawingml/2006/main" name="MarrakeshVTI">
  <a:themeElements>
    <a:clrScheme name="AnalogousFromLightSeedRightStep">
      <a:dk1>
        <a:srgbClr val="000000"/>
      </a:dk1>
      <a:lt1>
        <a:srgbClr val="FFFFFF"/>
      </a:lt1>
      <a:dk2>
        <a:srgbClr val="243341"/>
      </a:dk2>
      <a:lt2>
        <a:srgbClr val="E8E2E7"/>
      </a:lt2>
      <a:accent1>
        <a:srgbClr val="7DAD88"/>
      </a:accent1>
      <a:accent2>
        <a:srgbClr val="6FAC96"/>
      </a:accent2>
      <a:accent3>
        <a:srgbClr val="7DA9AC"/>
      </a:accent3>
      <a:accent4>
        <a:srgbClr val="7B9EBE"/>
      </a:accent4>
      <a:accent5>
        <a:srgbClr val="9399CA"/>
      </a:accent5>
      <a:accent6>
        <a:srgbClr val="8F7BBE"/>
      </a:accent6>
      <a:hlink>
        <a:srgbClr val="AE699F"/>
      </a:hlink>
      <a:folHlink>
        <a:srgbClr val="7F7F7F"/>
      </a:folHlink>
    </a:clrScheme>
    <a:fontScheme name="Goudy">
      <a:majorFont>
        <a:latin typeface="Goudy Old Style"/>
        <a:ea typeface=""/>
        <a:cs typeface=""/>
      </a:majorFont>
      <a:minorFont>
        <a:latin typeface="Goudy Old Sty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rakeshVTI" id="{DCD97A9B-DAE4-42FA-B2F9-0A5C34F43D6C}" vid="{A7163F41-974B-4A88-831F-D9DFFFE40C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6863</TotalTime>
  <Words>724</Words>
  <Application>Microsoft Office PowerPoint</Application>
  <PresentationFormat>Widescreen</PresentationFormat>
  <Paragraphs>45</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Arial</vt:lpstr>
      <vt:lpstr>Arial Black</vt:lpstr>
      <vt:lpstr>Cambria</vt:lpstr>
      <vt:lpstr>Goudy Old Style</vt:lpstr>
      <vt:lpstr>Oswald</vt:lpstr>
      <vt:lpstr>Times New Roman</vt:lpstr>
      <vt:lpstr>MarrakeshVTI</vt:lpstr>
      <vt:lpstr>PowerPoint Presentation</vt:lpstr>
      <vt:lpstr>PowerPoint Presentation</vt:lpstr>
      <vt:lpstr>PowerPoint Presentation</vt:lpstr>
      <vt:lpstr>PowerPoint Presentation</vt:lpstr>
      <vt:lpstr>PowerPoint Presentation</vt:lpstr>
      <vt:lpstr>Listing of NRHS Heritage Grants from NRHS Website</vt:lpstr>
      <vt:lpstr>$3,000 to the Hawaiian Railway Society in 2020</vt:lpstr>
      <vt:lpstr>Cape Cod Chapter,  2020 Grant</vt:lpstr>
      <vt:lpstr>Bucksgahuda and Western Railroad, 2021 Grant</vt:lpstr>
      <vt:lpstr>Goldfield Historical Society, Goldfield NV, 2023 Heritage Grants award $4100.00.  A steam locomotive plus two former T&amp;G boxcars are on display in the former Bullfrog Goldfield Railroad yard near the Santa Fe Saloon. These are the last known remaining T&amp;G wooden freight cars, and the only known remaining examples of Hicks-built boxcars. They date from 1905. Their preservation is the subject of a recently awarded grant by NRHS to the Goldfield Historical Society. </vt:lpstr>
      <vt:lpstr>HARRIS Tower Restoration,  2021 Grant</vt:lpstr>
      <vt:lpstr>East Broad Top Foundation,  2022 Grant</vt:lpstr>
      <vt:lpstr>      Port Jervis Transportation History Center, Erie Turntable, 2022 Grant</vt:lpstr>
      <vt:lpstr>Sumpter Valley Railroad Restoration, 2023 Grant</vt:lpstr>
      <vt:lpstr>Southwest Wisconsin Chapter – Darlington WI caboose restoration project at the Lafayette County Historical and Genealogy Society.  Grant awarded $5,000 – 2024 Grant. New Chapter!!!</vt:lpstr>
      <vt:lpstr>Key Dates for 2027 NRHS Heritage Grants.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Charlie Webb</dc:creator>
  <cp:lastModifiedBy>Charlie Webb</cp:lastModifiedBy>
  <cp:revision>59</cp:revision>
  <dcterms:created xsi:type="dcterms:W3CDTF">2024-08-20T01:54:37Z</dcterms:created>
  <dcterms:modified xsi:type="dcterms:W3CDTF">2026-08-07T03:17:53Z</dcterms:modified>
</cp:coreProperties>
</file>